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65" r:id="rId4"/>
    <p:sldId id="264" r:id="rId5"/>
    <p:sldId id="266" r:id="rId6"/>
    <p:sldId id="277" r:id="rId7"/>
    <p:sldId id="269" r:id="rId8"/>
    <p:sldId id="275" r:id="rId9"/>
    <p:sldId id="278" r:id="rId10"/>
    <p:sldId id="279" r:id="rId11"/>
    <p:sldId id="271" r:id="rId12"/>
    <p:sldId id="272" r:id="rId13"/>
    <p:sldId id="276" r:id="rId14"/>
    <p:sldId id="273" r:id="rId15"/>
    <p:sldId id="280" r:id="rId16"/>
    <p:sldId id="281" r:id="rId17"/>
    <p:sldId id="282" r:id="rId18"/>
    <p:sldId id="283" r:id="rId19"/>
    <p:sldId id="284" r:id="rId20"/>
    <p:sldId id="285" r:id="rId21"/>
    <p:sldId id="256" r:id="rId22"/>
    <p:sldId id="311" r:id="rId23"/>
    <p:sldId id="312" r:id="rId24"/>
    <p:sldId id="313" r:id="rId25"/>
    <p:sldId id="314" r:id="rId26"/>
    <p:sldId id="315" r:id="rId27"/>
    <p:sldId id="305" r:id="rId28"/>
    <p:sldId id="316" r:id="rId29"/>
    <p:sldId id="317" r:id="rId30"/>
    <p:sldId id="318" r:id="rId31"/>
    <p:sldId id="306" r:id="rId32"/>
    <p:sldId id="286" r:id="rId33"/>
    <p:sldId id="307" r:id="rId34"/>
    <p:sldId id="308" r:id="rId35"/>
    <p:sldId id="310" r:id="rId36"/>
    <p:sldId id="309" r:id="rId37"/>
    <p:sldId id="287" r:id="rId38"/>
    <p:sldId id="288" r:id="rId39"/>
    <p:sldId id="289" r:id="rId40"/>
    <p:sldId id="319" r:id="rId41"/>
    <p:sldId id="320" r:id="rId42"/>
    <p:sldId id="294" r:id="rId43"/>
    <p:sldId id="300" r:id="rId44"/>
    <p:sldId id="292" r:id="rId45"/>
    <p:sldId id="293" r:id="rId46"/>
    <p:sldId id="261" r:id="rId47"/>
    <p:sldId id="295" r:id="rId48"/>
    <p:sldId id="321" r:id="rId49"/>
    <p:sldId id="322" r:id="rId50"/>
    <p:sldId id="323" r:id="rId51"/>
    <p:sldId id="259" r:id="rId52"/>
    <p:sldId id="260" r:id="rId53"/>
    <p:sldId id="262" r:id="rId54"/>
    <p:sldId id="26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8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8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4C5F1-D097-414E-9068-85E37725A9C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EE48F-FEC9-4082-BCEF-BCF0E0769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3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9EB8-AF19-468C-A146-B3D53E3A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CD12D8-3D35-4CF7-98AB-1F402F69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EDA76-EBA4-4B54-9B63-A964E63D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11837-AC59-4379-9C43-B935A543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E2D8A-B1FF-4233-9811-45B70847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49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A8AC-BF8F-42DE-A65E-EAD8CD3E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00FF5-B69C-4C3B-9841-1673610D9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CA70F-AC72-4826-B4F2-2AD44B75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5DBD3-0F29-4A36-B3C0-C4C53ECE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90498-9EA6-424B-BBFD-401C202F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D4349-C096-44FC-A9D4-09A8F768E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287279-4B91-44E9-8171-DDD1B26BD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6A035-85C8-435E-A8AC-82A20253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7F26-4140-497E-8549-52B5529B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8B4C8-96B7-434B-99E4-2A30047D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92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70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AB3C3-880A-4152-A418-3C1C1B3D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DF2F2-AE54-4C1C-A25C-BC21FD87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1A9E3-371E-4117-9890-F573997B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525C9-5B10-4531-90CB-50A94C30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6DB45-DFDA-4DBD-A7C4-0A4EE3B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2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EF710-6865-4F17-8ED8-C95BCD4B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FA2C8-938C-4408-8E30-36AAA8294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8858-88E3-4981-B29B-7569CC16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16383-A181-473C-AA20-A28A7A3D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8A5E6-3F03-4B3D-A475-B6346B94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3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B2A0-ECEF-4054-B894-17ABF982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7BDE-0DB8-4AE0-8AF1-02553430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DC727-F678-4738-ACBB-7E247518C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51976-4E25-405E-9962-D688248D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01290-DAB2-4E67-8CFF-989ACFF5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6CC15-E315-41F8-A378-813E91B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8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93B5D-72CF-4034-A60D-0ED1F030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4C4EF-D23B-4069-8245-7346FCD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6F8E1-BAE3-48B3-AD84-40A2193D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82E39-062E-4F19-A842-8D74808F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77D9CA-3381-4F82-AA87-CEFAB88C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8438C-29D4-43FC-BB49-A27E3273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317517-DC43-4171-9544-3C5AF953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67AEEC-251F-4B28-B8CE-20213915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9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39BF8-419F-42C6-8EDE-BBB87978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DCAE3-E306-49F1-81A9-57AFEC9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289CB-4D7D-48A9-B4D4-703E166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26BD3-0E90-410F-9EA2-1F70E9C3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5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1BD04-66E3-466C-B84A-799D8179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253CD-F397-48BE-ADDA-C58843B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C2400-E6B7-4BB8-BD61-90290CC5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4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9FF15-0E68-4985-86FC-38DDB0D0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AADC9-F77E-4076-89BD-CE0285A1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C2CFD-DC0D-45FC-A6AD-91E83407E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A647F-DC3B-4862-A7E2-11A24D2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F03C4-2B74-4F03-BAF2-A69D3FDB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38E11-E9AD-4BDA-81D1-16B5FD01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6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4592C-F684-4673-9B7A-AD688FF1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0518C-2B0A-46C8-81FB-FEF9F1B81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362CF-4D18-46A2-831D-406F56EA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1217D-AF3E-45E2-9960-E8C87888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9AB8F-4F8A-4F84-A0B9-62DCF47C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A2CAA-8543-4EDD-8F2C-0E3EF78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5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1ADDFC-7D29-492A-93A3-64F23A03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FCD4-A06F-4D9C-B117-5691776A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08D5F-A0D5-44B0-A77D-442644BD7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D2255-5186-403B-81CB-584B07B9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D4B29-2724-4ECA-AE26-1F9B9A984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8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모서리가 둥근 직사각형 9" title="재능 마켓">
            <a:extLst>
              <a:ext uri="{FF2B5EF4-FFF2-40B4-BE49-F238E27FC236}">
                <a16:creationId xmlns:a16="http://schemas.microsoft.com/office/drawing/2014/main" id="{859023B5-0107-4D9F-BF67-E709E2CD0AF0}"/>
              </a:ext>
            </a:extLst>
          </p:cNvPr>
          <p:cNvSpPr/>
          <p:nvPr/>
        </p:nvSpPr>
        <p:spPr>
          <a:xfrm>
            <a:off x="2493961" y="1035923"/>
            <a:ext cx="7058026" cy="454659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쟁ㄹ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BE899C-19CD-4CC0-BD25-5E06D453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69" y="1697192"/>
            <a:ext cx="2794000" cy="2471315"/>
          </a:xfrm>
          <a:prstGeom prst="rect">
            <a:avLst/>
          </a:prstGeom>
        </p:spPr>
      </p:pic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2AD9F181-8142-4661-8807-589E08CF4D52}"/>
              </a:ext>
            </a:extLst>
          </p:cNvPr>
          <p:cNvSpPr/>
          <p:nvPr/>
        </p:nvSpPr>
        <p:spPr>
          <a:xfrm>
            <a:off x="6974329" y="3422661"/>
            <a:ext cx="2447059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 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어쩔코딩</a:t>
            </a:r>
            <a:endParaRPr lang="ko-KR" altLang="en-US" sz="2000" dirty="0">
              <a:solidFill>
                <a:srgbClr val="A2959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9B703-9CA2-4E2E-8700-BC8302AFB32D}"/>
              </a:ext>
            </a:extLst>
          </p:cNvPr>
          <p:cNvSpPr txBox="1"/>
          <p:nvPr/>
        </p:nvSpPr>
        <p:spPr>
          <a:xfrm>
            <a:off x="2717462" y="2345323"/>
            <a:ext cx="1405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재능</a:t>
            </a:r>
            <a:endParaRPr lang="en-US" altLang="ko-KR" sz="4800" dirty="0"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  <a:p>
            <a:r>
              <a:rPr lang="ko-KR" altLang="en-US" sz="4800" dirty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판다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F7335-D314-4A7B-B14B-6259EF66D26B}"/>
              </a:ext>
            </a:extLst>
          </p:cNvPr>
          <p:cNvSpPr txBox="1"/>
          <p:nvPr/>
        </p:nvSpPr>
        <p:spPr>
          <a:xfrm>
            <a:off x="4707254" y="1112417"/>
            <a:ext cx="302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 </a:t>
            </a:r>
            <a:r>
              <a:rPr lang="en-US" altLang="ko-KR" sz="3200" dirty="0">
                <a:latin typeface="Great Vibes" pitchFamily="2" charset="0"/>
              </a:rPr>
              <a:t>Talent Market</a:t>
            </a:r>
            <a:endParaRPr lang="ko-KR" altLang="en-US" sz="3200" dirty="0">
              <a:latin typeface="Great Vibes" pitchFamily="2" charset="0"/>
            </a:endParaRPr>
          </a:p>
        </p:txBody>
      </p:sp>
      <p:sp>
        <p:nvSpPr>
          <p:cNvPr id="8" name="사각형: 둥근 모서리 8">
            <a:extLst>
              <a:ext uri="{FF2B5EF4-FFF2-40B4-BE49-F238E27FC236}">
                <a16:creationId xmlns:a16="http://schemas.microsoft.com/office/drawing/2014/main" id="{DCB7AAEE-50D9-4F1A-A95B-29AACC143468}"/>
              </a:ext>
            </a:extLst>
          </p:cNvPr>
          <p:cNvSpPr/>
          <p:nvPr/>
        </p:nvSpPr>
        <p:spPr>
          <a:xfrm>
            <a:off x="2717462" y="4211722"/>
            <a:ext cx="6162378" cy="11527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이헌수 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김희재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노경필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박성호 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진현지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한아름 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하나현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2000" dirty="0">
              <a:solidFill>
                <a:srgbClr val="A295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6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schemeClr val="tx1"/>
                  </a:solidFill>
                </a:rPr>
                <a:t>4. </a:t>
              </a:r>
              <a:r>
                <a:rPr lang="en-US" altLang="ko-KR" sz="2400" b="1" i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/>
                </a:rPr>
                <a:t>USECASE DIAGRAM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109716-7A65-4E4B-A92B-D3C56689BB04}"/>
              </a:ext>
            </a:extLst>
          </p:cNvPr>
          <p:cNvSpPr txBox="1"/>
          <p:nvPr/>
        </p:nvSpPr>
        <p:spPr>
          <a:xfrm>
            <a:off x="343590" y="5124543"/>
            <a:ext cx="233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CD79-31BD-43FF-8F53-B1413A09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1" y="984249"/>
            <a:ext cx="10082057" cy="5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3. </a:t>
              </a:r>
              <a:r>
                <a:rPr lang="ko-KR" altLang="en-US" sz="2400" b="1" i="1" kern="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환경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6" name="Picture 12" descr="oracle sql developer logo 이미지 검색결과">
            <a:extLst>
              <a:ext uri="{FF2B5EF4-FFF2-40B4-BE49-F238E27FC236}">
                <a16:creationId xmlns:a16="http://schemas.microsoft.com/office/drawing/2014/main" id="{B71CAB95-33D5-4814-B411-A18CC2219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7"/>
          <a:stretch/>
        </p:blipFill>
        <p:spPr bwMode="auto">
          <a:xfrm>
            <a:off x="7048644" y="4789514"/>
            <a:ext cx="1390006" cy="128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java 이미지 검색결과">
            <a:extLst>
              <a:ext uri="{FF2B5EF4-FFF2-40B4-BE49-F238E27FC236}">
                <a16:creationId xmlns:a16="http://schemas.microsoft.com/office/drawing/2014/main" id="{ED08D9EB-9854-4F62-973E-9BCD5010B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6" r="34028"/>
          <a:stretch/>
        </p:blipFill>
        <p:spPr bwMode="auto">
          <a:xfrm>
            <a:off x="3307926" y="1047893"/>
            <a:ext cx="1061696" cy="16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eclipse logo 이미지 검색결과">
            <a:extLst>
              <a:ext uri="{FF2B5EF4-FFF2-40B4-BE49-F238E27FC236}">
                <a16:creationId xmlns:a16="http://schemas.microsoft.com/office/drawing/2014/main" id="{77A46996-3B73-461D-BF2D-74B2B2A5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75" y="5211713"/>
            <a:ext cx="2427249" cy="5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28116C-53AD-41FA-BA6F-69FB7C4A8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247" y="2933743"/>
            <a:ext cx="1147013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B90094-4BDE-4201-B70E-5ED81C4C9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245" y="2911429"/>
            <a:ext cx="1103377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AE9B11-8F14-425B-BE26-9EBA4CA0C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502" y="2911429"/>
            <a:ext cx="1061695" cy="1440000"/>
          </a:xfrm>
          <a:prstGeom prst="rect">
            <a:avLst/>
          </a:prstGeom>
        </p:spPr>
      </p:pic>
      <p:pic>
        <p:nvPicPr>
          <p:cNvPr id="15" name="Picture 14" descr="jquery logo 이미지 검색결과">
            <a:extLst>
              <a:ext uri="{FF2B5EF4-FFF2-40B4-BE49-F238E27FC236}">
                <a16:creationId xmlns:a16="http://schemas.microsoft.com/office/drawing/2014/main" id="{27B4F1F8-6048-41D3-815A-0AED1EF9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59" y="2838784"/>
            <a:ext cx="1321200" cy="13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jax - 위키백과, 우리 모두의 백과사전">
            <a:extLst>
              <a:ext uri="{FF2B5EF4-FFF2-40B4-BE49-F238E27FC236}">
                <a16:creationId xmlns:a16="http://schemas.microsoft.com/office/drawing/2014/main" id="{6CBB4CB2-2F47-473F-B2EE-4B36C31BE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59" y="2971463"/>
            <a:ext cx="2426759" cy="11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90" y="1236962"/>
            <a:ext cx="1735326" cy="1210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4" y="1277507"/>
            <a:ext cx="1695249" cy="11698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DDEE07-8BB8-4D1C-8CE9-4DEBA3E165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5465" y="4592902"/>
            <a:ext cx="1657581" cy="1648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4F2221-C26E-4E8D-ACCE-9741E3A3DD6D}"/>
              </a:ext>
            </a:extLst>
          </p:cNvPr>
          <p:cNvSpPr txBox="1"/>
          <p:nvPr/>
        </p:nvSpPr>
        <p:spPr>
          <a:xfrm>
            <a:off x="383082" y="2399828"/>
            <a:ext cx="241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Language : 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09716-7A65-4E4B-A92B-D3C56689BB04}"/>
              </a:ext>
            </a:extLst>
          </p:cNvPr>
          <p:cNvSpPr txBox="1"/>
          <p:nvPr/>
        </p:nvSpPr>
        <p:spPr>
          <a:xfrm>
            <a:off x="343590" y="5124543"/>
            <a:ext cx="233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AB7B820-863B-45F0-BD09-BC5BC66DB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59" y="1143721"/>
            <a:ext cx="1331655" cy="13316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B529E0-A42D-4880-8B15-134AAF70A440}"/>
              </a:ext>
            </a:extLst>
          </p:cNvPr>
          <p:cNvSpPr txBox="1"/>
          <p:nvPr/>
        </p:nvSpPr>
        <p:spPr>
          <a:xfrm>
            <a:off x="356552" y="5170723"/>
            <a:ext cx="233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itchFamily="34" charset="-127"/>
                <a:ea typeface="12롯데마트행복Medium" panose="02020603020101020101" pitchFamily="18" charset="-127"/>
              </a:rPr>
              <a:t>Editor :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63F5A3-4D93-4B1B-ADFC-6179CE7522E3}"/>
              </a:ext>
            </a:extLst>
          </p:cNvPr>
          <p:cNvCxnSpPr>
            <a:cxnSpLocks/>
          </p:cNvCxnSpPr>
          <p:nvPr/>
        </p:nvCxnSpPr>
        <p:spPr>
          <a:xfrm>
            <a:off x="290186" y="4503689"/>
            <a:ext cx="11611628" cy="0"/>
          </a:xfrm>
          <a:prstGeom prst="line">
            <a:avLst/>
          </a:prstGeom>
          <a:ln>
            <a:solidFill>
              <a:srgbClr val="AA8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1A22977-872B-4D12-A0BB-86DB0CAF3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34" y="1417352"/>
            <a:ext cx="1595608" cy="8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-8467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업무분담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4789660" y="4055312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5602816" y="3794497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2408410" y="1437589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3221566" y="1176774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7060486" y="1424723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22" name="대각선 방향의 모서리가 둥근 사각형 21"/>
          <p:cNvSpPr/>
          <p:nvPr/>
        </p:nvSpPr>
        <p:spPr>
          <a:xfrm>
            <a:off x="7873642" y="1163908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95748" y="1322639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  <a:ea typeface="에스코어 드림 5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4805" y="1240057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노경필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26881" y="1233624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김희재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29435" y="3864213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하나현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799" y="2131388"/>
            <a:ext cx="2370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a typeface="에스코어 드림 5 Medium"/>
              </a:rPr>
              <a:t>- </a:t>
            </a:r>
            <a:r>
              <a:rPr lang="ko-KR" altLang="en-US" dirty="0">
                <a:latin typeface="에스코어 드림 3 Light"/>
                <a:ea typeface="에스코어 드림 5 Medium"/>
              </a:rPr>
              <a:t>메인페이지</a:t>
            </a:r>
            <a:r>
              <a:rPr lang="ko-KR" altLang="en-US" dirty="0">
                <a:ea typeface="에스코어 드림 5 Medium"/>
              </a:rPr>
              <a:t> </a:t>
            </a:r>
            <a:endParaRPr lang="en-US" altLang="ko-KR" dirty="0">
              <a:ea typeface="에스코어 드림 5 Medium"/>
            </a:endParaRPr>
          </a:p>
          <a:p>
            <a:pPr algn="ctr"/>
            <a:r>
              <a:rPr lang="en-US" altLang="ko-KR" dirty="0">
                <a:ea typeface="에스코어 드림 5 Medium"/>
              </a:rPr>
              <a:t>- </a:t>
            </a:r>
            <a:r>
              <a:rPr lang="ko-KR" altLang="en-US" dirty="0">
                <a:ea typeface="에스코어 드림 5 Medium"/>
              </a:rPr>
              <a:t>로그인 </a:t>
            </a:r>
            <a:endParaRPr lang="en-US" altLang="ko-KR" dirty="0">
              <a:ea typeface="에스코어 드림 5 Medium"/>
            </a:endParaRPr>
          </a:p>
          <a:p>
            <a:pPr algn="ctr"/>
            <a:r>
              <a:rPr lang="en-US" altLang="ko-KR" dirty="0">
                <a:ea typeface="에스코어 드림 5 Medium"/>
              </a:rPr>
              <a:t>- </a:t>
            </a:r>
            <a:r>
              <a:rPr lang="ko-KR" altLang="en-US" dirty="0">
                <a:ea typeface="에스코어 드림 5 Medium"/>
              </a:rPr>
              <a:t>회원가입</a:t>
            </a:r>
          </a:p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23494" y="2012854"/>
            <a:ext cx="2370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마이페이지 </a:t>
            </a:r>
            <a:endParaRPr lang="en-US" altLang="ko-KR" dirty="0"/>
          </a:p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관심목록 조회 </a:t>
            </a:r>
            <a:endParaRPr lang="en-US" altLang="ko-KR" dirty="0"/>
          </a:p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결제</a:t>
            </a:r>
            <a:r>
              <a:rPr lang="en-US" altLang="ko-KR" dirty="0"/>
              <a:t>/</a:t>
            </a:r>
            <a:r>
              <a:rPr lang="ko-KR" altLang="en-US" dirty="0"/>
              <a:t>취소 목록 조회</a:t>
            </a:r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15466" y="4874587"/>
            <a:ext cx="237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게시판 카테고리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판매 상세 페이지</a:t>
            </a:r>
          </a:p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3335338" y="1244414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14" y="1313540"/>
            <a:ext cx="204857" cy="204857"/>
          </a:xfrm>
          <a:prstGeom prst="rect">
            <a:avLst/>
          </a:prstGeom>
          <a:ln>
            <a:noFill/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7966331" y="1241634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07" y="1310760"/>
            <a:ext cx="204857" cy="204857"/>
          </a:xfrm>
          <a:prstGeom prst="rect">
            <a:avLst/>
          </a:prstGeom>
          <a:ln>
            <a:noFill/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5653052" y="3853162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28" y="3922288"/>
            <a:ext cx="204857" cy="2048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85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업무분담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6713202" y="1288532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7552979" y="1034152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2979" y="942548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  <a:ea typeface="에스코어 드림 5 Medium"/>
            </a:endParaRPr>
          </a:p>
        </p:txBody>
      </p:sp>
      <p:sp>
        <p:nvSpPr>
          <p:cNvPr id="21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2620074" y="4117476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22" name="대각선 방향의 모서리가 둥근 사각형 21"/>
          <p:cNvSpPr/>
          <p:nvPr/>
        </p:nvSpPr>
        <p:spPr>
          <a:xfrm>
            <a:off x="3433230" y="3856661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2588309" y="1311880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3390107" y="1064176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22415" y="1245206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  <a:ea typeface="에스코어 드림 5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712" y="1103868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한아름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59849" y="3926377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 진현지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25783" y="1133892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 박성호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760259" y="2139529"/>
            <a:ext cx="12025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결제</a:t>
            </a:r>
            <a:endParaRPr lang="en-US" altLang="ko-KR" dirty="0"/>
          </a:p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관심목록</a:t>
            </a:r>
          </a:p>
          <a:p>
            <a:pPr algn="ctr" fontAlgn="base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897962" y="5050988"/>
            <a:ext cx="740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채팅</a:t>
            </a:r>
          </a:p>
          <a:p>
            <a:pPr algn="ctr" fontAlgn="base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867899" y="2065660"/>
            <a:ext cx="2869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고객센터</a:t>
            </a:r>
            <a:r>
              <a:rPr lang="en-US" altLang="ko-KR" dirty="0"/>
              <a:t>(</a:t>
            </a:r>
            <a:r>
              <a:rPr lang="ko-KR" altLang="en-US" dirty="0"/>
              <a:t>공지사항</a:t>
            </a:r>
            <a:r>
              <a:rPr lang="en-US" altLang="ko-KR" dirty="0"/>
              <a:t>/FAQ)</a:t>
            </a:r>
          </a:p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관리자 페이지</a:t>
            </a:r>
          </a:p>
          <a:p>
            <a:pPr algn="ctr" fontAlgn="base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7645188" y="1110572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64" y="1179698"/>
            <a:ext cx="204857" cy="204857"/>
          </a:xfrm>
          <a:prstGeom prst="rect">
            <a:avLst/>
          </a:prstGeom>
          <a:ln>
            <a:noFill/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3511442" y="3904381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18" y="3973507"/>
            <a:ext cx="204857" cy="204857"/>
          </a:xfrm>
          <a:prstGeom prst="rect">
            <a:avLst/>
          </a:prstGeom>
          <a:ln>
            <a:noFill/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3C058A3D-B559-488B-8AE9-1A2887DC8C24}"/>
              </a:ext>
            </a:extLst>
          </p:cNvPr>
          <p:cNvSpPr/>
          <p:nvPr/>
        </p:nvSpPr>
        <p:spPr>
          <a:xfrm>
            <a:off x="3461295" y="1133539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6283669-D098-4C13-8AF9-47B32A961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71" y="1202665"/>
            <a:ext cx="204857" cy="204857"/>
          </a:xfrm>
          <a:prstGeom prst="rect">
            <a:avLst/>
          </a:prstGeom>
          <a:ln>
            <a:noFill/>
          </a:ln>
        </p:spPr>
      </p:pic>
      <p:sp>
        <p:nvSpPr>
          <p:cNvPr id="50" name="사각형: 둥근 모서리 2">
            <a:extLst>
              <a:ext uri="{FF2B5EF4-FFF2-40B4-BE49-F238E27FC236}">
                <a16:creationId xmlns:a16="http://schemas.microsoft.com/office/drawing/2014/main" id="{0E9BA094-FBF7-4EE9-AB9D-4C27D2C7499B}"/>
              </a:ext>
            </a:extLst>
          </p:cNvPr>
          <p:cNvSpPr/>
          <p:nvPr/>
        </p:nvSpPr>
        <p:spPr>
          <a:xfrm>
            <a:off x="6828552" y="3973507"/>
            <a:ext cx="3243447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51" name="대각선 방향의 모서리가 둥근 사각형 15">
            <a:extLst>
              <a:ext uri="{FF2B5EF4-FFF2-40B4-BE49-F238E27FC236}">
                <a16:creationId xmlns:a16="http://schemas.microsoft.com/office/drawing/2014/main" id="{F91C3543-56B6-42ED-98C9-FE51161DBE9F}"/>
              </a:ext>
            </a:extLst>
          </p:cNvPr>
          <p:cNvSpPr/>
          <p:nvPr/>
        </p:nvSpPr>
        <p:spPr>
          <a:xfrm>
            <a:off x="7641709" y="3754358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4504FB-947D-444C-A3C5-D0881DB3E991}"/>
              </a:ext>
            </a:extLst>
          </p:cNvPr>
          <p:cNvSpPr txBox="1"/>
          <p:nvPr/>
        </p:nvSpPr>
        <p:spPr>
          <a:xfrm>
            <a:off x="7694948" y="3824074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이헌수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092120-D34C-4D31-A967-3A8C7BFD0B25}"/>
              </a:ext>
            </a:extLst>
          </p:cNvPr>
          <p:cNvSpPr/>
          <p:nvPr/>
        </p:nvSpPr>
        <p:spPr>
          <a:xfrm>
            <a:off x="6948903" y="4844380"/>
            <a:ext cx="3041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리뷰</a:t>
            </a:r>
            <a:r>
              <a:rPr lang="en-US" altLang="ko-KR" dirty="0"/>
              <a:t>&amp;</a:t>
            </a:r>
            <a:r>
              <a:rPr lang="ko-KR" altLang="en-US" dirty="0"/>
              <a:t>별점 등록</a:t>
            </a:r>
            <a:r>
              <a:rPr lang="en-US" altLang="ko-KR" dirty="0"/>
              <a:t>/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  <a:p>
            <a:pPr algn="ctr" fontAlgn="base"/>
            <a:r>
              <a:rPr lang="en-US" altLang="ko-KR" dirty="0"/>
              <a:t>-</a:t>
            </a:r>
            <a:r>
              <a:rPr lang="ko-KR" altLang="en-US" dirty="0"/>
              <a:t>지도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3DDE4AB-0742-41EF-A07B-CED0C4E0D53C}"/>
              </a:ext>
            </a:extLst>
          </p:cNvPr>
          <p:cNvSpPr/>
          <p:nvPr/>
        </p:nvSpPr>
        <p:spPr>
          <a:xfrm>
            <a:off x="7817983" y="3860061"/>
            <a:ext cx="342000" cy="343110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rgbClr val="0070C0"/>
                </a:gs>
                <a:gs pos="100000">
                  <a:srgbClr val="7030A0"/>
                </a:gs>
              </a:gsLst>
              <a:lin ang="3000000" scaled="0"/>
            </a:gradFill>
          </a:ln>
          <a:effectLst>
            <a:outerShdw blurRad="63500" dist="25400" dir="2700000" sx="98000" sy="98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D88A962-C602-40F5-87D5-CDAEB36D3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59" y="3929187"/>
            <a:ext cx="204857" cy="2048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21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0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작업 일정표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23123"/>
              </p:ext>
            </p:extLst>
          </p:nvPr>
        </p:nvGraphicFramePr>
        <p:xfrm>
          <a:off x="1501111" y="1363132"/>
          <a:ext cx="9054738" cy="4642064"/>
        </p:xfrm>
        <a:graphic>
          <a:graphicData uri="http://schemas.openxmlformats.org/drawingml/2006/table">
            <a:tbl>
              <a:tblPr firstRow="1" bandRow="1"/>
              <a:tblGrid>
                <a:gridCol w="129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31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SUN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MON</a:t>
                      </a:r>
                    </a:p>
                  </a:txBody>
                  <a:tcP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THU</a:t>
                      </a:r>
                    </a:p>
                  </a:txBody>
                  <a:tcP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WED</a:t>
                      </a:r>
                    </a:p>
                  </a:txBody>
                  <a:tcP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THR</a:t>
                      </a:r>
                    </a:p>
                  </a:txBody>
                  <a:tcP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FRI</a:t>
                      </a:r>
                    </a:p>
                  </a:txBody>
                  <a:tcP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SAT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12.20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12.21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12.22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12.23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12.24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12.25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12.26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12.27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12.28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12.29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12.30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12.31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1.3</a:t>
                      </a:r>
                    </a:p>
                    <a:p>
                      <a:pPr>
                        <a:defRPr lang="ko-KR" altLang="en-US"/>
                      </a:pPr>
                      <a:endParaRPr lang="en-US" altLang="ko-KR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1.4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1.5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1.6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1.7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1.8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1.9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1.10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1.11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1.12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1.13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1.14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1.15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1.16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1.17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1.18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1.19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1.20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1.21</a:t>
                      </a:r>
                    </a:p>
                  </a:txBody>
                  <a:tcPr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1.22</a:t>
                      </a: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15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1.23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1.24</a:t>
                      </a:r>
                    </a:p>
                  </a:txBody>
                  <a:tcP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1.25</a:t>
                      </a:r>
                    </a:p>
                  </a:txBody>
                  <a:tcP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1.26</a:t>
                      </a:r>
                    </a:p>
                  </a:txBody>
                  <a:tcP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ea typeface="에스코어 드림 5 Medium"/>
                        </a:rPr>
                        <a:t>1.27</a:t>
                      </a:r>
                    </a:p>
                  </a:txBody>
                  <a:tcP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</a:txBody>
                  <a:tcP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dirty="0">
                        <a:solidFill>
                          <a:schemeClr val="bg1"/>
                        </a:solidFill>
                        <a:ea typeface="에스코어 드림 5 Medium"/>
                      </a:endParaRPr>
                    </a:p>
                  </a:txBody>
                  <a:tcPr>
                    <a:lnR w="25400" cap="flat" cmpd="sng" algn="ctr">
                      <a:noFill/>
                      <a:prstDash val="solid"/>
                      <a:round/>
                    </a:lnR>
                    <a:lnB w="25400" cap="flat" cmpd="sng" algn="ctr">
                      <a:noFill/>
                      <a:prstDash val="solid"/>
                      <a:round/>
                    </a:lnB>
                    <a:solidFill>
                      <a:srgbClr val="AA8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817372" y="2424545"/>
            <a:ext cx="7749028" cy="18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기획 및 요구사항 분석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69144" y="3099624"/>
            <a:ext cx="1348228" cy="18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49636" y="3099624"/>
            <a:ext cx="7816763" cy="180000"/>
          </a:xfrm>
          <a:prstGeom prst="roundRect">
            <a:avLst>
              <a:gd name="adj" fmla="val 271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화면설계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88000" y="3757331"/>
            <a:ext cx="1329372" cy="162736"/>
          </a:xfrm>
          <a:prstGeom prst="roundRect">
            <a:avLst>
              <a:gd name="adj" fmla="val 271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17371" y="3748699"/>
            <a:ext cx="7749027" cy="180000"/>
          </a:xfrm>
          <a:prstGeom prst="roundRect">
            <a:avLst>
              <a:gd name="adj" fmla="val 271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베이스 설계 및 기능 구현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87999" y="5675245"/>
            <a:ext cx="6479133" cy="180000"/>
          </a:xfrm>
          <a:prstGeom prst="roundRect">
            <a:avLst>
              <a:gd name="adj" fmla="val 2717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베타 테스트 및 발표준비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88000" y="4409099"/>
            <a:ext cx="9078398" cy="180000"/>
          </a:xfrm>
          <a:prstGeom prst="roundRect">
            <a:avLst>
              <a:gd name="adj" fmla="val 271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베이스 설계 및 기능 구현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87999" y="5094899"/>
            <a:ext cx="9078398" cy="180000"/>
          </a:xfrm>
          <a:prstGeom prst="roundRect">
            <a:avLst>
              <a:gd name="adj" fmla="val 271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베이스 설계 및 기능 구현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6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모서리가 둥근 직사각형 9" title="재능 마켓">
            <a:extLst>
              <a:ext uri="{FF2B5EF4-FFF2-40B4-BE49-F238E27FC236}">
                <a16:creationId xmlns:a16="http://schemas.microsoft.com/office/drawing/2014/main" id="{859023B5-0107-4D9F-BF67-E709E2CD0AF0}"/>
              </a:ext>
            </a:extLst>
          </p:cNvPr>
          <p:cNvSpPr/>
          <p:nvPr/>
        </p:nvSpPr>
        <p:spPr>
          <a:xfrm>
            <a:off x="3609974" y="1046879"/>
            <a:ext cx="5232400" cy="454659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쟁ㄹ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BE899C-19CD-4CC0-BD25-5E06D453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33" y="1894496"/>
            <a:ext cx="2794000" cy="2471315"/>
          </a:xfrm>
          <a:prstGeom prst="rect">
            <a:avLst/>
          </a:prstGeom>
        </p:spPr>
      </p:pic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2AD9F181-8142-4661-8807-589E08CF4D52}"/>
              </a:ext>
            </a:extLst>
          </p:cNvPr>
          <p:cNvSpPr/>
          <p:nvPr/>
        </p:nvSpPr>
        <p:spPr>
          <a:xfrm>
            <a:off x="6022974" y="4882992"/>
            <a:ext cx="2447059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by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어쩔코딩조</a:t>
            </a:r>
            <a:endParaRPr lang="ko-KR" altLang="en-US" sz="2000" dirty="0">
              <a:solidFill>
                <a:srgbClr val="A2959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9B703-9CA2-4E2E-8700-BC8302AFB32D}"/>
              </a:ext>
            </a:extLst>
          </p:cNvPr>
          <p:cNvSpPr txBox="1"/>
          <p:nvPr/>
        </p:nvSpPr>
        <p:spPr>
          <a:xfrm>
            <a:off x="4346766" y="2598847"/>
            <a:ext cx="1405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재능</a:t>
            </a:r>
            <a:endParaRPr lang="en-US" altLang="ko-KR" sz="4800" dirty="0"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  <a:p>
            <a:r>
              <a:rPr lang="ko-KR" altLang="en-US" sz="4800" dirty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판다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F7335-D314-4A7B-B14B-6259EF66D26B}"/>
              </a:ext>
            </a:extLst>
          </p:cNvPr>
          <p:cNvSpPr txBox="1"/>
          <p:nvPr/>
        </p:nvSpPr>
        <p:spPr>
          <a:xfrm>
            <a:off x="4676774" y="1275479"/>
            <a:ext cx="302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Great Vibes" pitchFamily="2" charset="0"/>
              </a:rPr>
              <a:t>UI</a:t>
            </a:r>
            <a:r>
              <a:rPr lang="ko-KR" altLang="en-US" sz="3200">
                <a:latin typeface="Great Vibes" pitchFamily="2" charset="0"/>
              </a:rPr>
              <a:t> 보고서</a:t>
            </a:r>
            <a:endParaRPr lang="ko-KR" altLang="en-US" sz="3200" dirty="0">
              <a:latin typeface="Great Vi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7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F1435A-09BE-474F-8494-800984A6D911}"/>
              </a:ext>
            </a:extLst>
          </p:cNvPr>
          <p:cNvSpPr txBox="1"/>
          <p:nvPr/>
        </p:nvSpPr>
        <p:spPr>
          <a:xfrm>
            <a:off x="3218542" y="499398"/>
            <a:ext cx="57113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FFFFFF"/>
                </a:solidFill>
                <a:latin typeface="Great Vibes" charset="0"/>
                <a:ea typeface="에스코어 드림 5 Medium" pitchFamily="34" charset="-127"/>
              </a:rPr>
              <a:t>Contents</a:t>
            </a:r>
            <a:endParaRPr lang="ko-KR" altLang="en-US" sz="11500" b="1" dirty="0">
              <a:solidFill>
                <a:srgbClr val="FFFFFF"/>
              </a:solidFill>
              <a:latin typeface="Great Vibes" charset="0"/>
              <a:ea typeface="에스코어 드림 5 Medium" pitchFamily="34" charset="-127"/>
            </a:endParaRPr>
          </a:p>
        </p:txBody>
      </p:sp>
      <p:sp>
        <p:nvSpPr>
          <p:cNvPr id="82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2238461" y="3219560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2749167" y="3418191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01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2251641" y="4262196"/>
            <a:ext cx="23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UI </a:t>
            </a:r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흐름 </a:t>
            </a:r>
            <a:r>
              <a:rPr lang="en-US" altLang="ko-KR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- </a:t>
            </a:r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사용자</a:t>
            </a:r>
          </a:p>
        </p:txBody>
      </p:sp>
      <p:sp>
        <p:nvSpPr>
          <p:cNvPr id="87" name="사각형: 둥근 모서리 17">
            <a:extLst>
              <a:ext uri="{FF2B5EF4-FFF2-40B4-BE49-F238E27FC236}">
                <a16:creationId xmlns:a16="http://schemas.microsoft.com/office/drawing/2014/main" id="{79091DDE-96C2-4339-833A-4697B1DDDE24}"/>
              </a:ext>
            </a:extLst>
          </p:cNvPr>
          <p:cNvSpPr/>
          <p:nvPr/>
        </p:nvSpPr>
        <p:spPr>
          <a:xfrm>
            <a:off x="7735722" y="3215119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71DABD-CD84-44C6-99C1-BDDC8BD559E7}"/>
              </a:ext>
            </a:extLst>
          </p:cNvPr>
          <p:cNvSpPr txBox="1"/>
          <p:nvPr/>
        </p:nvSpPr>
        <p:spPr>
          <a:xfrm>
            <a:off x="8358334" y="3380761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03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2" name="사각형: 둥근 모서리 26">
            <a:extLst>
              <a:ext uri="{FF2B5EF4-FFF2-40B4-BE49-F238E27FC236}">
                <a16:creationId xmlns:a16="http://schemas.microsoft.com/office/drawing/2014/main" id="{28782EA7-7ECF-4123-B0EB-99A26B9C7C07}"/>
              </a:ext>
            </a:extLst>
          </p:cNvPr>
          <p:cNvSpPr/>
          <p:nvPr/>
        </p:nvSpPr>
        <p:spPr>
          <a:xfrm>
            <a:off x="5020397" y="3215120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5720D6-745D-4412-AF47-8E02F499D9BD}"/>
              </a:ext>
            </a:extLst>
          </p:cNvPr>
          <p:cNvSpPr txBox="1"/>
          <p:nvPr/>
        </p:nvSpPr>
        <p:spPr>
          <a:xfrm>
            <a:off x="5654751" y="3455125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02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830BB5-0A16-4ABC-B2C4-F3BDE0D31111}"/>
              </a:ext>
            </a:extLst>
          </p:cNvPr>
          <p:cNvCxnSpPr>
            <a:cxnSpLocks/>
          </p:cNvCxnSpPr>
          <p:nvPr/>
        </p:nvCxnSpPr>
        <p:spPr>
          <a:xfrm>
            <a:off x="5349090" y="4756418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BCD595-A7BF-4868-AA60-E93DDC977510}"/>
              </a:ext>
            </a:extLst>
          </p:cNvPr>
          <p:cNvSpPr txBox="1"/>
          <p:nvPr/>
        </p:nvSpPr>
        <p:spPr>
          <a:xfrm>
            <a:off x="5041879" y="4292345"/>
            <a:ext cx="23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메인 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CCC608-739D-44B1-8D61-72A5536E6304}"/>
              </a:ext>
            </a:extLst>
          </p:cNvPr>
          <p:cNvCxnSpPr>
            <a:cxnSpLocks/>
          </p:cNvCxnSpPr>
          <p:nvPr/>
        </p:nvCxnSpPr>
        <p:spPr>
          <a:xfrm>
            <a:off x="2481857" y="4775202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458537-D1CC-40C7-9EE1-A4D1B51C9338}"/>
              </a:ext>
            </a:extLst>
          </p:cNvPr>
          <p:cNvCxnSpPr>
            <a:cxnSpLocks/>
          </p:cNvCxnSpPr>
          <p:nvPr/>
        </p:nvCxnSpPr>
        <p:spPr>
          <a:xfrm>
            <a:off x="8107272" y="4775202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B4AC5E-D8BD-4605-9E07-074DDA15528B}"/>
              </a:ext>
            </a:extLst>
          </p:cNvPr>
          <p:cNvSpPr txBox="1"/>
          <p:nvPr/>
        </p:nvSpPr>
        <p:spPr>
          <a:xfrm>
            <a:off x="7802333" y="4312055"/>
            <a:ext cx="235086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관리자 페이지</a:t>
            </a:r>
            <a:endParaRPr lang="en-US" altLang="ko-KR" b="1" dirty="0">
              <a:solidFill>
                <a:srgbClr val="6F0083"/>
              </a:solidFill>
              <a:latin typeface="에스코어 드림 3 Light" panose="020B0303030302020204" pitchFamily="34" charset="-127"/>
              <a:ea typeface="에스코어 드림 3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79DC0-4B9E-48D2-AFEA-641BE5114A04}"/>
              </a:ext>
            </a:extLst>
          </p:cNvPr>
          <p:cNvSpPr txBox="1"/>
          <p:nvPr/>
        </p:nvSpPr>
        <p:spPr>
          <a:xfrm>
            <a:off x="2251640" y="4849006"/>
            <a:ext cx="23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UI </a:t>
            </a:r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흐름 </a:t>
            </a:r>
            <a:r>
              <a:rPr lang="en-US" altLang="ko-KR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- </a:t>
            </a:r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80974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모서리가 둥근 직사각형 9" title="재능 마켓">
            <a:extLst>
              <a:ext uri="{FF2B5EF4-FFF2-40B4-BE49-F238E27FC236}">
                <a16:creationId xmlns:a16="http://schemas.microsoft.com/office/drawing/2014/main" id="{4A39F6B6-947E-4B88-A681-3B5A8414E33B}"/>
              </a:ext>
            </a:extLst>
          </p:cNvPr>
          <p:cNvSpPr/>
          <p:nvPr/>
        </p:nvSpPr>
        <p:spPr>
          <a:xfrm>
            <a:off x="3148420" y="1081713"/>
            <a:ext cx="5232400" cy="454659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/>
              <a:t>쟁</a:t>
            </a:r>
            <a:r>
              <a:rPr lang="ko-KR" altLang="en-US" dirty="0"/>
              <a:t>ㄹ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9F8C6E-5B41-4B9F-9003-9BE138BA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451845"/>
            <a:ext cx="2794000" cy="24713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6E2A4A-A4D5-4C4C-910A-0D70FC118DDB}"/>
              </a:ext>
            </a:extLst>
          </p:cNvPr>
          <p:cNvSpPr txBox="1"/>
          <p:nvPr/>
        </p:nvSpPr>
        <p:spPr>
          <a:xfrm>
            <a:off x="4253320" y="1568130"/>
            <a:ext cx="302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Great Vibes" pitchFamily="2" charset="0"/>
              </a:rPr>
              <a:t>1. UI</a:t>
            </a:r>
            <a:r>
              <a:rPr lang="ko-KR" altLang="en-US" sz="3200" dirty="0">
                <a:latin typeface="Great Vibes" pitchFamily="2" charset="0"/>
              </a:rPr>
              <a:t> 흐름</a:t>
            </a:r>
          </a:p>
        </p:txBody>
      </p:sp>
    </p:spTree>
    <p:extLst>
      <p:ext uri="{BB962C8B-B14F-4D97-AF65-F5344CB8AC3E}">
        <p14:creationId xmlns:p14="http://schemas.microsoft.com/office/powerpoint/2010/main" val="71857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0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</a:t>
              </a:r>
              <a:endParaRPr lang="ko-KR" altLang="en-US" sz="1600" dirty="0">
                <a:solidFill>
                  <a:srgbClr val="A2959E"/>
                </a:solidFill>
              </a:endParaRPr>
            </a:p>
          </p:txBody>
        </p:sp>
      </p:grpSp>
      <p:sp>
        <p:nvSpPr>
          <p:cNvPr id="2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5223508" y="1049542"/>
            <a:ext cx="1744975" cy="641782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메인 페이지</a:t>
            </a:r>
          </a:p>
        </p:txBody>
      </p:sp>
      <p:sp>
        <p:nvSpPr>
          <p:cNvPr id="26" name="사각형: 둥근 모서리 2">
            <a:extLst>
              <a:ext uri="{FF2B5EF4-FFF2-40B4-BE49-F238E27FC236}">
                <a16:creationId xmlns:a16="http://schemas.microsoft.com/office/drawing/2014/main" id="{67C1E36A-47A6-40CA-B50D-8758360954F2}"/>
              </a:ext>
            </a:extLst>
          </p:cNvPr>
          <p:cNvSpPr/>
          <p:nvPr/>
        </p:nvSpPr>
        <p:spPr>
          <a:xfrm>
            <a:off x="542512" y="187153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로그인</a:t>
            </a:r>
          </a:p>
        </p:txBody>
      </p:sp>
      <p:sp>
        <p:nvSpPr>
          <p:cNvPr id="39" name="사각형: 둥근 모서리 2">
            <a:extLst>
              <a:ext uri="{FF2B5EF4-FFF2-40B4-BE49-F238E27FC236}">
                <a16:creationId xmlns:a16="http://schemas.microsoft.com/office/drawing/2014/main" id="{0DF9864F-D1FE-4945-B5C0-AE250390B9F0}"/>
              </a:ext>
            </a:extLst>
          </p:cNvPr>
          <p:cNvSpPr/>
          <p:nvPr/>
        </p:nvSpPr>
        <p:spPr>
          <a:xfrm>
            <a:off x="2154553" y="187153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회원가입</a:t>
            </a:r>
          </a:p>
        </p:txBody>
      </p:sp>
      <p:sp>
        <p:nvSpPr>
          <p:cNvPr id="40" name="사각형: 둥근 모서리 2">
            <a:extLst>
              <a:ext uri="{FF2B5EF4-FFF2-40B4-BE49-F238E27FC236}">
                <a16:creationId xmlns:a16="http://schemas.microsoft.com/office/drawing/2014/main" id="{FBB15BEB-0946-48D2-99B9-26A9A7D4F017}"/>
              </a:ext>
            </a:extLst>
          </p:cNvPr>
          <p:cNvSpPr/>
          <p:nvPr/>
        </p:nvSpPr>
        <p:spPr>
          <a:xfrm>
            <a:off x="5378636" y="187075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레슨 검색</a:t>
            </a:r>
          </a:p>
        </p:txBody>
      </p:sp>
      <p:sp>
        <p:nvSpPr>
          <p:cNvPr id="43" name="사각형: 둥근 모서리 2">
            <a:extLst>
              <a:ext uri="{FF2B5EF4-FFF2-40B4-BE49-F238E27FC236}">
                <a16:creationId xmlns:a16="http://schemas.microsoft.com/office/drawing/2014/main" id="{CD0A3A37-3CE3-4419-B69C-02DA1A1BC9BA}"/>
              </a:ext>
            </a:extLst>
          </p:cNvPr>
          <p:cNvSpPr/>
          <p:nvPr/>
        </p:nvSpPr>
        <p:spPr>
          <a:xfrm>
            <a:off x="7008873" y="321543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리뷰등록</a:t>
            </a:r>
          </a:p>
        </p:txBody>
      </p:sp>
      <p:sp>
        <p:nvSpPr>
          <p:cNvPr id="49" name="사각형: 둥근 모서리 2">
            <a:extLst>
              <a:ext uri="{FF2B5EF4-FFF2-40B4-BE49-F238E27FC236}">
                <a16:creationId xmlns:a16="http://schemas.microsoft.com/office/drawing/2014/main" id="{3B656823-8990-46CD-A01E-054A65C33B24}"/>
              </a:ext>
            </a:extLst>
          </p:cNvPr>
          <p:cNvSpPr/>
          <p:nvPr/>
        </p:nvSpPr>
        <p:spPr>
          <a:xfrm>
            <a:off x="10214761" y="187153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공지사항</a:t>
            </a:r>
          </a:p>
        </p:txBody>
      </p:sp>
      <p:sp>
        <p:nvSpPr>
          <p:cNvPr id="56" name="사각형: 둥근 모서리 2">
            <a:extLst>
              <a:ext uri="{FF2B5EF4-FFF2-40B4-BE49-F238E27FC236}">
                <a16:creationId xmlns:a16="http://schemas.microsoft.com/office/drawing/2014/main" id="{A35D66A4-554F-4A5B-A2DB-8AC4D20183D6}"/>
              </a:ext>
            </a:extLst>
          </p:cNvPr>
          <p:cNvSpPr/>
          <p:nvPr/>
        </p:nvSpPr>
        <p:spPr>
          <a:xfrm>
            <a:off x="8602720" y="255064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개인정보수정</a:t>
            </a:r>
          </a:p>
        </p:txBody>
      </p:sp>
      <p:sp>
        <p:nvSpPr>
          <p:cNvPr id="57" name="사각형: 둥근 모서리 2">
            <a:extLst>
              <a:ext uri="{FF2B5EF4-FFF2-40B4-BE49-F238E27FC236}">
                <a16:creationId xmlns:a16="http://schemas.microsoft.com/office/drawing/2014/main" id="{00E3E103-F301-4144-B056-F8834237A40E}"/>
              </a:ext>
            </a:extLst>
          </p:cNvPr>
          <p:cNvSpPr/>
          <p:nvPr/>
        </p:nvSpPr>
        <p:spPr>
          <a:xfrm>
            <a:off x="8602719" y="3214019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거래내역</a:t>
            </a:r>
          </a:p>
        </p:txBody>
      </p:sp>
      <p:sp>
        <p:nvSpPr>
          <p:cNvPr id="60" name="사각형: 둥근 모서리 2">
            <a:extLst>
              <a:ext uri="{FF2B5EF4-FFF2-40B4-BE49-F238E27FC236}">
                <a16:creationId xmlns:a16="http://schemas.microsoft.com/office/drawing/2014/main" id="{2C39C541-CFD7-4921-AAA8-E3A0B71EA357}"/>
              </a:ext>
            </a:extLst>
          </p:cNvPr>
          <p:cNvSpPr/>
          <p:nvPr/>
        </p:nvSpPr>
        <p:spPr>
          <a:xfrm>
            <a:off x="8580527" y="5228013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내 프로필</a:t>
            </a:r>
          </a:p>
        </p:txBody>
      </p:sp>
      <p:sp>
        <p:nvSpPr>
          <p:cNvPr id="61" name="사각형: 둥근 모서리 2">
            <a:extLst>
              <a:ext uri="{FF2B5EF4-FFF2-40B4-BE49-F238E27FC236}">
                <a16:creationId xmlns:a16="http://schemas.microsoft.com/office/drawing/2014/main" id="{F0E34901-ABA1-430D-8200-FABAF28B7C40}"/>
              </a:ext>
            </a:extLst>
          </p:cNvPr>
          <p:cNvSpPr/>
          <p:nvPr/>
        </p:nvSpPr>
        <p:spPr>
          <a:xfrm>
            <a:off x="8588695" y="4579890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선생신청</a:t>
            </a:r>
          </a:p>
        </p:txBody>
      </p:sp>
      <p:sp>
        <p:nvSpPr>
          <p:cNvPr id="62" name="사각형: 둥근 모서리 2">
            <a:extLst>
              <a:ext uri="{FF2B5EF4-FFF2-40B4-BE49-F238E27FC236}">
                <a16:creationId xmlns:a16="http://schemas.microsoft.com/office/drawing/2014/main" id="{706467CF-3BC3-4C6E-ADE8-58D57661C42B}"/>
              </a:ext>
            </a:extLst>
          </p:cNvPr>
          <p:cNvSpPr/>
          <p:nvPr/>
        </p:nvSpPr>
        <p:spPr>
          <a:xfrm>
            <a:off x="8602719" y="3889856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관심목록</a:t>
            </a:r>
          </a:p>
        </p:txBody>
      </p:sp>
      <p:sp>
        <p:nvSpPr>
          <p:cNvPr id="66" name="사각형: 둥근 모서리 2">
            <a:extLst>
              <a:ext uri="{FF2B5EF4-FFF2-40B4-BE49-F238E27FC236}">
                <a16:creationId xmlns:a16="http://schemas.microsoft.com/office/drawing/2014/main" id="{A51BFF3B-DC95-4940-BAC5-51AACB07FB69}"/>
              </a:ext>
            </a:extLst>
          </p:cNvPr>
          <p:cNvSpPr/>
          <p:nvPr/>
        </p:nvSpPr>
        <p:spPr>
          <a:xfrm>
            <a:off x="5378632" y="321543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레슨 상세</a:t>
            </a:r>
          </a:p>
        </p:txBody>
      </p:sp>
      <p:sp>
        <p:nvSpPr>
          <p:cNvPr id="67" name="사각형: 둥근 모서리 2">
            <a:extLst>
              <a:ext uri="{FF2B5EF4-FFF2-40B4-BE49-F238E27FC236}">
                <a16:creationId xmlns:a16="http://schemas.microsoft.com/office/drawing/2014/main" id="{1D562750-3F64-4F52-AACF-1152D6FF4053}"/>
              </a:ext>
            </a:extLst>
          </p:cNvPr>
          <p:cNvSpPr/>
          <p:nvPr/>
        </p:nvSpPr>
        <p:spPr>
          <a:xfrm>
            <a:off x="5378632" y="255064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판매자 프로필</a:t>
            </a:r>
          </a:p>
        </p:txBody>
      </p:sp>
      <p:sp>
        <p:nvSpPr>
          <p:cNvPr id="68" name="사각형: 둥근 모서리 2">
            <a:extLst>
              <a:ext uri="{FF2B5EF4-FFF2-40B4-BE49-F238E27FC236}">
                <a16:creationId xmlns:a16="http://schemas.microsoft.com/office/drawing/2014/main" id="{14AD55A0-D634-48EB-9F20-4AA2709D3CD4}"/>
              </a:ext>
            </a:extLst>
          </p:cNvPr>
          <p:cNvSpPr/>
          <p:nvPr/>
        </p:nvSpPr>
        <p:spPr>
          <a:xfrm>
            <a:off x="5378632" y="390062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레슨 등록</a:t>
            </a: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1FAF625F-C342-45A0-801C-084C7EAE05EA}"/>
              </a:ext>
            </a:extLst>
          </p:cNvPr>
          <p:cNvSpPr/>
          <p:nvPr/>
        </p:nvSpPr>
        <p:spPr>
          <a:xfrm>
            <a:off x="8602720" y="187075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마이페이지</a:t>
            </a:r>
          </a:p>
        </p:txBody>
      </p:sp>
      <p:sp>
        <p:nvSpPr>
          <p:cNvPr id="70" name="사각형: 둥근 모서리 2">
            <a:extLst>
              <a:ext uri="{FF2B5EF4-FFF2-40B4-BE49-F238E27FC236}">
                <a16:creationId xmlns:a16="http://schemas.microsoft.com/office/drawing/2014/main" id="{CF847C6B-E602-4C1C-971D-5CFFEE45A99A}"/>
              </a:ext>
            </a:extLst>
          </p:cNvPr>
          <p:cNvSpPr/>
          <p:nvPr/>
        </p:nvSpPr>
        <p:spPr>
          <a:xfrm>
            <a:off x="542504" y="323131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비밀번호 찾기</a:t>
            </a:r>
          </a:p>
        </p:txBody>
      </p:sp>
      <p:sp>
        <p:nvSpPr>
          <p:cNvPr id="71" name="사각형: 둥근 모서리 2">
            <a:extLst>
              <a:ext uri="{FF2B5EF4-FFF2-40B4-BE49-F238E27FC236}">
                <a16:creationId xmlns:a16="http://schemas.microsoft.com/office/drawing/2014/main" id="{B7F5F2D3-1E48-461A-91CE-8FCD2F6E1AE2}"/>
              </a:ext>
            </a:extLst>
          </p:cNvPr>
          <p:cNvSpPr/>
          <p:nvPr/>
        </p:nvSpPr>
        <p:spPr>
          <a:xfrm>
            <a:off x="542512" y="255220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아이디  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7B21AA-2AC5-4C2F-8D3E-D9E0EE441C19}"/>
              </a:ext>
            </a:extLst>
          </p:cNvPr>
          <p:cNvCxnSpPr>
            <a:stCxn id="26" idx="2"/>
            <a:endCxn id="71" idx="0"/>
          </p:cNvCxnSpPr>
          <p:nvPr/>
        </p:nvCxnSpPr>
        <p:spPr>
          <a:xfrm>
            <a:off x="1259876" y="2305922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165FA94-3350-42A1-B7DC-C1347A14E835}"/>
              </a:ext>
            </a:extLst>
          </p:cNvPr>
          <p:cNvCxnSpPr/>
          <p:nvPr/>
        </p:nvCxnSpPr>
        <p:spPr>
          <a:xfrm>
            <a:off x="1259867" y="2985813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2A4A2CC-6253-4407-8518-F2F6EE24EE52}"/>
              </a:ext>
            </a:extLst>
          </p:cNvPr>
          <p:cNvCxnSpPr/>
          <p:nvPr/>
        </p:nvCxnSpPr>
        <p:spPr>
          <a:xfrm>
            <a:off x="6095995" y="2304360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E0F6AD-784A-4BAF-99E8-48830D907DAC}"/>
              </a:ext>
            </a:extLst>
          </p:cNvPr>
          <p:cNvCxnSpPr/>
          <p:nvPr/>
        </p:nvCxnSpPr>
        <p:spPr>
          <a:xfrm>
            <a:off x="6095995" y="2964742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EA5947-E2C7-448B-9495-DB80AF9515BA}"/>
              </a:ext>
            </a:extLst>
          </p:cNvPr>
          <p:cNvCxnSpPr/>
          <p:nvPr/>
        </p:nvCxnSpPr>
        <p:spPr>
          <a:xfrm>
            <a:off x="6095995" y="3645414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F18127-5689-420D-A3EC-2B54B8978943}"/>
              </a:ext>
            </a:extLst>
          </p:cNvPr>
          <p:cNvCxnSpPr/>
          <p:nvPr/>
        </p:nvCxnSpPr>
        <p:spPr>
          <a:xfrm>
            <a:off x="9306059" y="2304360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94D1EC-D065-4040-8EB3-08CA0C13D8B9}"/>
              </a:ext>
            </a:extLst>
          </p:cNvPr>
          <p:cNvCxnSpPr/>
          <p:nvPr/>
        </p:nvCxnSpPr>
        <p:spPr>
          <a:xfrm>
            <a:off x="9306059" y="2964742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160993E-44CC-4AAB-91EA-F9029F923CF7}"/>
              </a:ext>
            </a:extLst>
          </p:cNvPr>
          <p:cNvCxnSpPr/>
          <p:nvPr/>
        </p:nvCxnSpPr>
        <p:spPr>
          <a:xfrm>
            <a:off x="9306059" y="3645414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2E5AFE2-B6FC-4380-9859-F2C3EA69A679}"/>
              </a:ext>
            </a:extLst>
          </p:cNvPr>
          <p:cNvCxnSpPr/>
          <p:nvPr/>
        </p:nvCxnSpPr>
        <p:spPr>
          <a:xfrm>
            <a:off x="9320083" y="4335011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EAC536A-C481-45DC-9AEC-CAEE8E3EA903}"/>
              </a:ext>
            </a:extLst>
          </p:cNvPr>
          <p:cNvCxnSpPr/>
          <p:nvPr/>
        </p:nvCxnSpPr>
        <p:spPr>
          <a:xfrm>
            <a:off x="9320083" y="4995393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6E2C9DD-6E07-4BB8-BC96-053BBA44F042}"/>
              </a:ext>
            </a:extLst>
          </p:cNvPr>
          <p:cNvCxnSpPr>
            <a:cxnSpLocks/>
            <a:stCxn id="43" idx="1"/>
            <a:endCxn id="66" idx="3"/>
          </p:cNvCxnSpPr>
          <p:nvPr/>
        </p:nvCxnSpPr>
        <p:spPr>
          <a:xfrm flipH="1">
            <a:off x="6813359" y="3432629"/>
            <a:ext cx="1955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2">
            <a:extLst>
              <a:ext uri="{FF2B5EF4-FFF2-40B4-BE49-F238E27FC236}">
                <a16:creationId xmlns:a16="http://schemas.microsoft.com/office/drawing/2014/main" id="{C89CE44E-7E34-47BD-A136-3A4796C7D2F2}"/>
              </a:ext>
            </a:extLst>
          </p:cNvPr>
          <p:cNvSpPr/>
          <p:nvPr/>
        </p:nvSpPr>
        <p:spPr>
          <a:xfrm>
            <a:off x="8588694" y="591910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회원탈퇴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BDD8642-5953-4D75-9292-3F531CB5E39E}"/>
              </a:ext>
            </a:extLst>
          </p:cNvPr>
          <p:cNvCxnSpPr/>
          <p:nvPr/>
        </p:nvCxnSpPr>
        <p:spPr>
          <a:xfrm>
            <a:off x="9297890" y="5662403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2">
            <a:extLst>
              <a:ext uri="{FF2B5EF4-FFF2-40B4-BE49-F238E27FC236}">
                <a16:creationId xmlns:a16="http://schemas.microsoft.com/office/drawing/2014/main" id="{D3524080-A533-4F5A-B8E8-B06678260FD0}"/>
              </a:ext>
            </a:extLst>
          </p:cNvPr>
          <p:cNvSpPr/>
          <p:nvPr/>
        </p:nvSpPr>
        <p:spPr>
          <a:xfrm>
            <a:off x="3766582" y="1869970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채팅함</a:t>
            </a:r>
            <a:endParaRPr lang="ko-KR" altLang="en-US" sz="1300" dirty="0">
              <a:solidFill>
                <a:schemeClr val="bg1">
                  <a:lumMod val="95000"/>
                </a:schemeClr>
              </a:solidFill>
              <a:highlight>
                <a:srgbClr val="AA8FD3"/>
              </a:highlight>
            </a:endParaRPr>
          </a:p>
        </p:txBody>
      </p:sp>
      <p:sp>
        <p:nvSpPr>
          <p:cNvPr id="46" name="사각형: 둥근 모서리 2">
            <a:extLst>
              <a:ext uri="{FF2B5EF4-FFF2-40B4-BE49-F238E27FC236}">
                <a16:creationId xmlns:a16="http://schemas.microsoft.com/office/drawing/2014/main" id="{6459181C-5E9C-4D45-8454-F7916B2138F3}"/>
              </a:ext>
            </a:extLst>
          </p:cNvPr>
          <p:cNvSpPr/>
          <p:nvPr/>
        </p:nvSpPr>
        <p:spPr>
          <a:xfrm>
            <a:off x="3766581" y="3229752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결제</a:t>
            </a:r>
          </a:p>
        </p:txBody>
      </p:sp>
      <p:sp>
        <p:nvSpPr>
          <p:cNvPr id="47" name="사각형: 둥근 모서리 2">
            <a:extLst>
              <a:ext uri="{FF2B5EF4-FFF2-40B4-BE49-F238E27FC236}">
                <a16:creationId xmlns:a16="http://schemas.microsoft.com/office/drawing/2014/main" id="{918C2C8D-29A3-4FA6-A121-FDA6336FCCAF}"/>
              </a:ext>
            </a:extLst>
          </p:cNvPr>
          <p:cNvSpPr/>
          <p:nvPr/>
        </p:nvSpPr>
        <p:spPr>
          <a:xfrm>
            <a:off x="3766582" y="2551317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채팅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9D6C9DD-826B-4843-8201-0CCFF00A8FBC}"/>
              </a:ext>
            </a:extLst>
          </p:cNvPr>
          <p:cNvCxnSpPr/>
          <p:nvPr/>
        </p:nvCxnSpPr>
        <p:spPr>
          <a:xfrm>
            <a:off x="4483944" y="2983470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5FA810A-834D-4700-95DE-B38C3EA66F28}"/>
              </a:ext>
            </a:extLst>
          </p:cNvPr>
          <p:cNvCxnSpPr/>
          <p:nvPr/>
        </p:nvCxnSpPr>
        <p:spPr>
          <a:xfrm>
            <a:off x="4483944" y="2303579"/>
            <a:ext cx="0" cy="246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96BF140-6D4B-4389-B9DB-019F62276A23}"/>
              </a:ext>
            </a:extLst>
          </p:cNvPr>
          <p:cNvCxnSpPr>
            <a:cxnSpLocks/>
          </p:cNvCxnSpPr>
          <p:nvPr/>
        </p:nvCxnSpPr>
        <p:spPr>
          <a:xfrm flipH="1">
            <a:off x="5183118" y="2775132"/>
            <a:ext cx="1955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0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0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</a:t>
              </a:r>
              <a:endParaRPr lang="ko-KR" altLang="en-US" sz="1600" dirty="0">
                <a:solidFill>
                  <a:srgbClr val="A2959E"/>
                </a:solidFill>
              </a:endParaRPr>
            </a:p>
          </p:txBody>
        </p:sp>
      </p:grpSp>
      <p:sp>
        <p:nvSpPr>
          <p:cNvPr id="2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5223508" y="1049542"/>
            <a:ext cx="1744975" cy="641782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관리자 페이지</a:t>
            </a:r>
          </a:p>
        </p:txBody>
      </p:sp>
      <p:sp>
        <p:nvSpPr>
          <p:cNvPr id="26" name="사각형: 둥근 모서리 2">
            <a:extLst>
              <a:ext uri="{FF2B5EF4-FFF2-40B4-BE49-F238E27FC236}">
                <a16:creationId xmlns:a16="http://schemas.microsoft.com/office/drawing/2014/main" id="{67C1E36A-47A6-40CA-B50D-8758360954F2}"/>
              </a:ext>
            </a:extLst>
          </p:cNvPr>
          <p:cNvSpPr/>
          <p:nvPr/>
        </p:nvSpPr>
        <p:spPr>
          <a:xfrm>
            <a:off x="5412349" y="196696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고객관리</a:t>
            </a:r>
          </a:p>
        </p:txBody>
      </p:sp>
      <p:sp>
        <p:nvSpPr>
          <p:cNvPr id="39" name="사각형: 둥근 모서리 2">
            <a:extLst>
              <a:ext uri="{FF2B5EF4-FFF2-40B4-BE49-F238E27FC236}">
                <a16:creationId xmlns:a16="http://schemas.microsoft.com/office/drawing/2014/main" id="{0DF9864F-D1FE-4945-B5C0-AE250390B9F0}"/>
              </a:ext>
            </a:extLst>
          </p:cNvPr>
          <p:cNvSpPr/>
          <p:nvPr/>
        </p:nvSpPr>
        <p:spPr>
          <a:xfrm>
            <a:off x="3788781" y="196696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공지사항 관리</a:t>
            </a:r>
          </a:p>
        </p:txBody>
      </p:sp>
      <p:sp>
        <p:nvSpPr>
          <p:cNvPr id="45" name="사각형: 둥근 모서리 2">
            <a:extLst>
              <a:ext uri="{FF2B5EF4-FFF2-40B4-BE49-F238E27FC236}">
                <a16:creationId xmlns:a16="http://schemas.microsoft.com/office/drawing/2014/main" id="{B84E41FC-1164-4E66-9645-456BEA314D91}"/>
              </a:ext>
            </a:extLst>
          </p:cNvPr>
          <p:cNvSpPr/>
          <p:nvPr/>
        </p:nvSpPr>
        <p:spPr>
          <a:xfrm>
            <a:off x="3788781" y="2777889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공지사항 등록</a:t>
            </a:r>
          </a:p>
        </p:txBody>
      </p:sp>
      <p:sp>
        <p:nvSpPr>
          <p:cNvPr id="46" name="사각형: 둥근 모서리 2">
            <a:extLst>
              <a:ext uri="{FF2B5EF4-FFF2-40B4-BE49-F238E27FC236}">
                <a16:creationId xmlns:a16="http://schemas.microsoft.com/office/drawing/2014/main" id="{66FDC89A-87F2-416E-A01C-7756768D7DC4}"/>
              </a:ext>
            </a:extLst>
          </p:cNvPr>
          <p:cNvSpPr/>
          <p:nvPr/>
        </p:nvSpPr>
        <p:spPr>
          <a:xfrm>
            <a:off x="3788781" y="3587004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공지사항 목록</a:t>
            </a:r>
          </a:p>
        </p:txBody>
      </p:sp>
      <p:sp>
        <p:nvSpPr>
          <p:cNvPr id="47" name="사각형: 둥근 모서리 2">
            <a:extLst>
              <a:ext uri="{FF2B5EF4-FFF2-40B4-BE49-F238E27FC236}">
                <a16:creationId xmlns:a16="http://schemas.microsoft.com/office/drawing/2014/main" id="{9E7A6A77-E129-4A06-819A-360FEB2112A1}"/>
              </a:ext>
            </a:extLst>
          </p:cNvPr>
          <p:cNvSpPr/>
          <p:nvPr/>
        </p:nvSpPr>
        <p:spPr>
          <a:xfrm>
            <a:off x="5412349" y="2777889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고객검색</a:t>
            </a:r>
          </a:p>
        </p:txBody>
      </p:sp>
      <p:sp>
        <p:nvSpPr>
          <p:cNvPr id="48" name="사각형: 둥근 모서리 2">
            <a:extLst>
              <a:ext uri="{FF2B5EF4-FFF2-40B4-BE49-F238E27FC236}">
                <a16:creationId xmlns:a16="http://schemas.microsoft.com/office/drawing/2014/main" id="{57E29D72-16B9-4E01-A4AE-EEB71F3FB3A8}"/>
              </a:ext>
            </a:extLst>
          </p:cNvPr>
          <p:cNvSpPr/>
          <p:nvPr/>
        </p:nvSpPr>
        <p:spPr>
          <a:xfrm>
            <a:off x="7029244" y="2777889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회원 상세정보 </a:t>
            </a:r>
          </a:p>
        </p:txBody>
      </p:sp>
      <p:sp>
        <p:nvSpPr>
          <p:cNvPr id="50" name="사각형: 둥근 모서리 2">
            <a:extLst>
              <a:ext uri="{FF2B5EF4-FFF2-40B4-BE49-F238E27FC236}">
                <a16:creationId xmlns:a16="http://schemas.microsoft.com/office/drawing/2014/main" id="{8EBC01A4-3156-42E0-AF1F-DE128797CE49}"/>
              </a:ext>
            </a:extLst>
          </p:cNvPr>
          <p:cNvSpPr/>
          <p:nvPr/>
        </p:nvSpPr>
        <p:spPr>
          <a:xfrm>
            <a:off x="2165213" y="1965148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선생 신청 목록</a:t>
            </a:r>
          </a:p>
        </p:txBody>
      </p:sp>
      <p:sp>
        <p:nvSpPr>
          <p:cNvPr id="51" name="사각형: 둥근 모서리 2">
            <a:extLst>
              <a:ext uri="{FF2B5EF4-FFF2-40B4-BE49-F238E27FC236}">
                <a16:creationId xmlns:a16="http://schemas.microsoft.com/office/drawing/2014/main" id="{4F73291E-4FA7-456D-A782-6CD6CCD2B95F}"/>
              </a:ext>
            </a:extLst>
          </p:cNvPr>
          <p:cNvSpPr/>
          <p:nvPr/>
        </p:nvSpPr>
        <p:spPr>
          <a:xfrm>
            <a:off x="8659485" y="1966961"/>
            <a:ext cx="1434727" cy="434390"/>
          </a:xfrm>
          <a:prstGeom prst="roundRect">
            <a:avLst>
              <a:gd name="adj" fmla="val 11956"/>
            </a:avLst>
          </a:prstGeom>
          <a:solidFill>
            <a:srgbClr val="AA8FD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highlight>
                  <a:srgbClr val="AA8FD3"/>
                </a:highlight>
              </a:rPr>
              <a:t>거래 현황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DA2A179-FCBC-4222-952C-E8E76D7E5FD9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4506145" y="2401351"/>
            <a:ext cx="2028" cy="3765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C5EE614-831F-4412-8C46-6B1F04D3CB70}"/>
              </a:ext>
            </a:extLst>
          </p:cNvPr>
          <p:cNvCxnSpPr>
            <a:cxnSpLocks/>
          </p:cNvCxnSpPr>
          <p:nvPr/>
        </p:nvCxnSpPr>
        <p:spPr>
          <a:xfrm flipH="1">
            <a:off x="4506144" y="3209351"/>
            <a:ext cx="2028" cy="3765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8290EFB-EF9F-4A29-93EA-FABDC7F7AE00}"/>
              </a:ext>
            </a:extLst>
          </p:cNvPr>
          <p:cNvCxnSpPr>
            <a:cxnSpLocks/>
          </p:cNvCxnSpPr>
          <p:nvPr/>
        </p:nvCxnSpPr>
        <p:spPr>
          <a:xfrm flipH="1">
            <a:off x="6028481" y="2399538"/>
            <a:ext cx="2028" cy="3765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C3BBCC5-B507-4956-822E-D79DDD49271B}"/>
              </a:ext>
            </a:extLst>
          </p:cNvPr>
          <p:cNvCxnSpPr>
            <a:cxnSpLocks/>
          </p:cNvCxnSpPr>
          <p:nvPr/>
        </p:nvCxnSpPr>
        <p:spPr>
          <a:xfrm flipH="1">
            <a:off x="6840403" y="3006690"/>
            <a:ext cx="1955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F1435A-09BE-474F-8494-800984A6D911}"/>
              </a:ext>
            </a:extLst>
          </p:cNvPr>
          <p:cNvSpPr txBox="1"/>
          <p:nvPr/>
        </p:nvSpPr>
        <p:spPr>
          <a:xfrm>
            <a:off x="3218542" y="499398"/>
            <a:ext cx="57113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FFFFFF"/>
                </a:solidFill>
                <a:latin typeface="Great Vibes" charset="0"/>
                <a:ea typeface="에스코어 드림 5 Medium" pitchFamily="34" charset="-127"/>
              </a:rPr>
              <a:t>Contents</a:t>
            </a:r>
            <a:endParaRPr lang="ko-KR" altLang="en-US" sz="11500" b="1" dirty="0">
              <a:solidFill>
                <a:srgbClr val="FFFFFF"/>
              </a:solidFill>
              <a:latin typeface="Great Vibes" charset="0"/>
              <a:ea typeface="에스코어 드림 5 Medium" pitchFamily="34" charset="-127"/>
            </a:endParaRPr>
          </a:p>
        </p:txBody>
      </p:sp>
      <p:sp>
        <p:nvSpPr>
          <p:cNvPr id="82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758004" y="3193435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1268710" y="3392066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01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771184" y="4236071"/>
            <a:ext cx="23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기획 의도</a:t>
            </a:r>
          </a:p>
        </p:txBody>
      </p:sp>
      <p:sp>
        <p:nvSpPr>
          <p:cNvPr id="87" name="사각형: 둥근 모서리 17">
            <a:extLst>
              <a:ext uri="{FF2B5EF4-FFF2-40B4-BE49-F238E27FC236}">
                <a16:creationId xmlns:a16="http://schemas.microsoft.com/office/drawing/2014/main" id="{79091DDE-96C2-4339-833A-4697B1DDDE24}"/>
              </a:ext>
            </a:extLst>
          </p:cNvPr>
          <p:cNvSpPr/>
          <p:nvPr/>
        </p:nvSpPr>
        <p:spPr>
          <a:xfrm>
            <a:off x="6255265" y="3188994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ER</a:t>
            </a:r>
            <a:r>
              <a:rPr lang="ko-KR" altLang="en-US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 다이어그램</a:t>
            </a:r>
            <a:endParaRPr lang="en-US" altLang="ko-KR" b="1" dirty="0">
              <a:solidFill>
                <a:srgbClr val="6F0083"/>
              </a:solidFill>
              <a:latin typeface="에스코어 드림 3 Light" panose="020B0303030302020204" pitchFamily="34" charset="-127"/>
              <a:ea typeface="에스코어 드림 3 Light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71DABD-CD84-44C6-99C1-BDDC8BD559E7}"/>
              </a:ext>
            </a:extLst>
          </p:cNvPr>
          <p:cNvSpPr txBox="1"/>
          <p:nvPr/>
        </p:nvSpPr>
        <p:spPr>
          <a:xfrm>
            <a:off x="6877877" y="3354636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03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FAEAEC4-67C5-4E34-836C-F5E59CD95B18}"/>
              </a:ext>
            </a:extLst>
          </p:cNvPr>
          <p:cNvCxnSpPr>
            <a:cxnSpLocks/>
          </p:cNvCxnSpPr>
          <p:nvPr/>
        </p:nvCxnSpPr>
        <p:spPr>
          <a:xfrm>
            <a:off x="3923198" y="4605403"/>
            <a:ext cx="1736436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26">
            <a:extLst>
              <a:ext uri="{FF2B5EF4-FFF2-40B4-BE49-F238E27FC236}">
                <a16:creationId xmlns:a16="http://schemas.microsoft.com/office/drawing/2014/main" id="{28782EA7-7ECF-4123-B0EB-99A26B9C7C07}"/>
              </a:ext>
            </a:extLst>
          </p:cNvPr>
          <p:cNvSpPr/>
          <p:nvPr/>
        </p:nvSpPr>
        <p:spPr>
          <a:xfrm>
            <a:off x="3539940" y="3188995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5720D6-745D-4412-AF47-8E02F499D9BD}"/>
              </a:ext>
            </a:extLst>
          </p:cNvPr>
          <p:cNvSpPr txBox="1"/>
          <p:nvPr/>
        </p:nvSpPr>
        <p:spPr>
          <a:xfrm>
            <a:off x="4174294" y="3429000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02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7" name="사각형: 둥근 모서리 33">
            <a:extLst>
              <a:ext uri="{FF2B5EF4-FFF2-40B4-BE49-F238E27FC236}">
                <a16:creationId xmlns:a16="http://schemas.microsoft.com/office/drawing/2014/main" id="{C272F348-E6D2-4C0A-8846-C1B2540DE545}"/>
              </a:ext>
            </a:extLst>
          </p:cNvPr>
          <p:cNvSpPr/>
          <p:nvPr/>
        </p:nvSpPr>
        <p:spPr>
          <a:xfrm>
            <a:off x="8970590" y="3181942"/>
            <a:ext cx="235086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E5E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E02E698-6BA5-4073-89B2-E8190E9B1AA1}"/>
              </a:ext>
            </a:extLst>
          </p:cNvPr>
          <p:cNvSpPr txBox="1"/>
          <p:nvPr/>
        </p:nvSpPr>
        <p:spPr>
          <a:xfrm>
            <a:off x="9574407" y="3354636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04</a:t>
            </a:r>
            <a:endParaRPr lang="ko-KR" altLang="en-US" sz="3200" b="1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94D86-1B2F-4E24-8FB5-D32BB5347AB4}"/>
              </a:ext>
            </a:extLst>
          </p:cNvPr>
          <p:cNvSpPr txBox="1"/>
          <p:nvPr/>
        </p:nvSpPr>
        <p:spPr>
          <a:xfrm>
            <a:off x="9037201" y="4876735"/>
            <a:ext cx="235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작업 일정표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C4A2B-D146-47BF-BD86-1F3A4B42BE3D}"/>
              </a:ext>
            </a:extLst>
          </p:cNvPr>
          <p:cNvSpPr txBox="1"/>
          <p:nvPr/>
        </p:nvSpPr>
        <p:spPr>
          <a:xfrm>
            <a:off x="6321876" y="4886945"/>
            <a:ext cx="235086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개발 환경 </a:t>
            </a:r>
            <a:endParaRPr lang="en-US" altLang="ko-KR" b="1" dirty="0">
              <a:solidFill>
                <a:srgbClr val="6F0083"/>
              </a:solidFill>
              <a:latin typeface="에스코어 드림 3 Light" panose="020B0303030302020204" pitchFamily="34" charset="-127"/>
              <a:ea typeface="에스코어 드림 3 Ligh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D299C4-F2BD-42F4-AB0E-AA8CCEBBC548}"/>
              </a:ext>
            </a:extLst>
          </p:cNvPr>
          <p:cNvSpPr txBox="1"/>
          <p:nvPr/>
        </p:nvSpPr>
        <p:spPr>
          <a:xfrm>
            <a:off x="792961" y="4876750"/>
            <a:ext cx="235086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유사 사이트  분석</a:t>
            </a:r>
            <a:endParaRPr lang="en-US" altLang="ko-KR" b="1" dirty="0">
              <a:solidFill>
                <a:srgbClr val="6F0083"/>
              </a:solidFill>
              <a:latin typeface="에스코어 드림 3 Light" panose="020B0303030302020204" pitchFamily="34" charset="-127"/>
              <a:ea typeface="에스코어 드림 3 Light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830BB5-0A16-4ABC-B2C4-F3BDE0D31111}"/>
              </a:ext>
            </a:extLst>
          </p:cNvPr>
          <p:cNvCxnSpPr>
            <a:cxnSpLocks/>
          </p:cNvCxnSpPr>
          <p:nvPr/>
        </p:nvCxnSpPr>
        <p:spPr>
          <a:xfrm>
            <a:off x="3868633" y="4730293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BCD595-A7BF-4868-AA60-E93DDC977510}"/>
              </a:ext>
            </a:extLst>
          </p:cNvPr>
          <p:cNvSpPr txBox="1"/>
          <p:nvPr/>
        </p:nvSpPr>
        <p:spPr>
          <a:xfrm>
            <a:off x="3561422" y="4266220"/>
            <a:ext cx="235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세부 기능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CCC608-739D-44B1-8D61-72A5536E6304}"/>
              </a:ext>
            </a:extLst>
          </p:cNvPr>
          <p:cNvCxnSpPr>
            <a:cxnSpLocks/>
          </p:cNvCxnSpPr>
          <p:nvPr/>
        </p:nvCxnSpPr>
        <p:spPr>
          <a:xfrm>
            <a:off x="1001400" y="4749077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ACB7DF5-7F29-468A-BA9E-71D19FF6FC45}"/>
              </a:ext>
            </a:extLst>
          </p:cNvPr>
          <p:cNvCxnSpPr>
            <a:cxnSpLocks/>
          </p:cNvCxnSpPr>
          <p:nvPr/>
        </p:nvCxnSpPr>
        <p:spPr>
          <a:xfrm>
            <a:off x="9277802" y="4739412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63BC75-F0AA-4145-A2EE-DCFE4F753F31}"/>
              </a:ext>
            </a:extLst>
          </p:cNvPr>
          <p:cNvSpPr txBox="1"/>
          <p:nvPr/>
        </p:nvSpPr>
        <p:spPr>
          <a:xfrm>
            <a:off x="9058683" y="4305568"/>
            <a:ext cx="235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업무분담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458537-D1CC-40C7-9EE1-A4D1B51C9338}"/>
              </a:ext>
            </a:extLst>
          </p:cNvPr>
          <p:cNvCxnSpPr>
            <a:cxnSpLocks/>
          </p:cNvCxnSpPr>
          <p:nvPr/>
        </p:nvCxnSpPr>
        <p:spPr>
          <a:xfrm>
            <a:off x="6626815" y="4749077"/>
            <a:ext cx="1736436" cy="0"/>
          </a:xfrm>
          <a:prstGeom prst="line">
            <a:avLst/>
          </a:prstGeom>
          <a:solidFill>
            <a:schemeClr val="bg1"/>
          </a:solidFill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B4AC5E-D8BD-4605-9E07-074DDA15528B}"/>
              </a:ext>
            </a:extLst>
          </p:cNvPr>
          <p:cNvSpPr txBox="1"/>
          <p:nvPr/>
        </p:nvSpPr>
        <p:spPr>
          <a:xfrm>
            <a:off x="3526760" y="4945002"/>
            <a:ext cx="235086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b="1" dirty="0">
                <a:solidFill>
                  <a:srgbClr val="6F0083"/>
                </a:solidFill>
                <a:latin typeface="에스코어 드림 3 Light" panose="020B0303030302020204" pitchFamily="34" charset="-127"/>
                <a:ea typeface="에스코어 드림 3 Light"/>
              </a:rPr>
              <a:t>USECASE DIAGRAM</a:t>
            </a:r>
          </a:p>
        </p:txBody>
      </p:sp>
    </p:spTree>
    <p:extLst>
      <p:ext uri="{BB962C8B-B14F-4D97-AF65-F5344CB8AC3E}">
        <p14:creationId xmlns:p14="http://schemas.microsoft.com/office/powerpoint/2010/main" val="2137107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모서리가 둥근 직사각형 9" title="재능 마켓">
            <a:extLst>
              <a:ext uri="{FF2B5EF4-FFF2-40B4-BE49-F238E27FC236}">
                <a16:creationId xmlns:a16="http://schemas.microsoft.com/office/drawing/2014/main" id="{4A39F6B6-947E-4B88-A681-3B5A8414E33B}"/>
              </a:ext>
            </a:extLst>
          </p:cNvPr>
          <p:cNvSpPr/>
          <p:nvPr/>
        </p:nvSpPr>
        <p:spPr>
          <a:xfrm>
            <a:off x="3148420" y="1081713"/>
            <a:ext cx="5232400" cy="454659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/>
              <a:t>쟁</a:t>
            </a:r>
            <a:r>
              <a:rPr lang="ko-KR" altLang="en-US" dirty="0"/>
              <a:t>ㄹ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9F8C6E-5B41-4B9F-9003-9BE138BA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451845"/>
            <a:ext cx="2794000" cy="24713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6E2A4A-A4D5-4C4C-910A-0D70FC118DDB}"/>
              </a:ext>
            </a:extLst>
          </p:cNvPr>
          <p:cNvSpPr txBox="1"/>
          <p:nvPr/>
        </p:nvSpPr>
        <p:spPr>
          <a:xfrm>
            <a:off x="4138340" y="1618601"/>
            <a:ext cx="325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reat Vibes" pitchFamily="2" charset="0"/>
              </a:rPr>
              <a:t>2. </a:t>
            </a:r>
            <a:r>
              <a:rPr lang="ko-KR" altLang="en-US" sz="3200" dirty="0">
                <a:latin typeface="Great Vibes" pitchFamily="2" charset="0"/>
              </a:rPr>
              <a:t>사용자페이지</a:t>
            </a:r>
          </a:p>
        </p:txBody>
      </p:sp>
    </p:spTree>
    <p:extLst>
      <p:ext uri="{BB962C8B-B14F-4D97-AF65-F5344CB8AC3E}">
        <p14:creationId xmlns:p14="http://schemas.microsoft.com/office/powerpoint/2010/main" val="95907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04" y="3815543"/>
            <a:ext cx="7665343" cy="2971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033" b="1429"/>
          <a:stretch/>
        </p:blipFill>
        <p:spPr>
          <a:xfrm>
            <a:off x="3969004" y="664294"/>
            <a:ext cx="7665343" cy="315124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메인 페이지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8605521" y="71949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30801" y="2829384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5225204" y="71949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44">
            <a:extLst>
              <a:ext uri="{FF2B5EF4-FFF2-40B4-BE49-F238E27FC236}">
                <a16:creationId xmlns:a16="http://schemas.microsoft.com/office/drawing/2014/main" id="{972481B2-17BB-4FF6-BE95-921C2FD32DBA}"/>
              </a:ext>
            </a:extLst>
          </p:cNvPr>
          <p:cNvSpPr txBox="1"/>
          <p:nvPr/>
        </p:nvSpPr>
        <p:spPr>
          <a:xfrm flipH="1">
            <a:off x="4246285" y="4511157"/>
            <a:ext cx="30479" cy="3907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373" y="2006937"/>
            <a:ext cx="2341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상단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회원가입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로그인 폼으로 이동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로그인 시 관리자 버튼 추가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마이 페이지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로그아웃 버튼으로 변경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601" y="3022600"/>
            <a:ext cx="234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대 분류 카테고리 별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버튼 클릭 시 각 대 분류 카테고리 리스트로 이동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601" y="3886200"/>
            <a:ext cx="2341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상단 카테고리 검색 창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카테고리 옵션을 통해 선택 후 검색 버튼 클릭 시 카테고리 리스트로 이동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로고 클릭 시 메인페이지로 이동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601" y="5105674"/>
            <a:ext cx="254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소분류 카테고리 별 이미지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각 카테고리 이미지 클릭 시 카테고리 리스트로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373" y="5875606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공지사항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, FAQ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버튼 클릭 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modal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창으로 공지사항 목록 및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FAQ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목록을 나타냄</a:t>
            </a:r>
          </a:p>
        </p:txBody>
      </p:sp>
      <p:sp>
        <p:nvSpPr>
          <p:cNvPr id="19" name="object 44"/>
          <p:cNvSpPr txBox="1"/>
          <p:nvPr/>
        </p:nvSpPr>
        <p:spPr>
          <a:xfrm>
            <a:off x="11002357" y="3572323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22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-1" b="1808"/>
          <a:stretch/>
        </p:blipFill>
        <p:spPr>
          <a:xfrm>
            <a:off x="4917671" y="673330"/>
            <a:ext cx="6046816" cy="586878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8" y="673330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회원가입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944966" y="3511115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44966" y="4639123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 flipH="1">
            <a:off x="6981833" y="5040649"/>
            <a:ext cx="115072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44">
            <a:extLst>
              <a:ext uri="{FF2B5EF4-FFF2-40B4-BE49-F238E27FC236}">
                <a16:creationId xmlns:a16="http://schemas.microsoft.com/office/drawing/2014/main" id="{972481B2-17BB-4FF6-BE95-921C2FD32DBA}"/>
              </a:ext>
            </a:extLst>
          </p:cNvPr>
          <p:cNvSpPr txBox="1"/>
          <p:nvPr/>
        </p:nvSpPr>
        <p:spPr>
          <a:xfrm>
            <a:off x="7263477" y="5252113"/>
            <a:ext cx="94403" cy="3907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85420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회원 정보 입력 칸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가입자 정보 입력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칸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필요 정보 미 입력 시 안내 메시지 표시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2572676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주소 입력 칸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우편번호 찾기 버튼 클릭 시 팝업으로 주소 찾기 후 입력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440" y="3331038"/>
            <a:ext cx="248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회원가입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모든 정보 입력 후 버튼 클릭 시 가입 처리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미 입력된 정보가 있다면 안내 창으로 안내 해줌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4412566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로그인 폼 이동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이미 가입한 회원은 로그인 하기 태그로 로그인 폼으로 이동</a:t>
            </a:r>
          </a:p>
        </p:txBody>
      </p:sp>
      <p:sp>
        <p:nvSpPr>
          <p:cNvPr id="17" name="object 44"/>
          <p:cNvSpPr txBox="1"/>
          <p:nvPr/>
        </p:nvSpPr>
        <p:spPr>
          <a:xfrm>
            <a:off x="8812511" y="3742261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5177207"/>
            <a:ext cx="248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중복 체크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닉네임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휴대폰 번호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이메일 주소 중 중복된 정보가 있는지 확인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미 클릭 한 상태에서 회원가입 버튼 클릭 시 안내 창으로 안내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4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6" y="559262"/>
            <a:ext cx="7305579" cy="605836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로그인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573665" y="3852575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89549" y="4486518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0" y="215900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로그인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아이디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비밀번호 입력 후 로그인 버튼 클릭 시 로그인 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000" y="3073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ID, PW,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회원가입 태그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각 태그 클릭 시 관련 폼으로 화면 이동</a:t>
            </a:r>
          </a:p>
        </p:txBody>
      </p:sp>
    </p:spTree>
    <p:extLst>
      <p:ext uri="{BB962C8B-B14F-4D97-AF65-F5344CB8AC3E}">
        <p14:creationId xmlns:p14="http://schemas.microsoft.com/office/powerpoint/2010/main" val="59923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585" y="753431"/>
            <a:ext cx="4414059" cy="5701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091"/>
          <a:stretch/>
        </p:blipFill>
        <p:spPr>
          <a:xfrm>
            <a:off x="3220720" y="753432"/>
            <a:ext cx="4393186" cy="563905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  D  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찾기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0719" y="432321"/>
            <a:ext cx="8827561" cy="457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568" y="149196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 flipH="1">
            <a:off x="3955935" y="3716935"/>
            <a:ext cx="3047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39212" y="399928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44"/>
          <p:cNvSpPr txBox="1"/>
          <p:nvPr/>
        </p:nvSpPr>
        <p:spPr>
          <a:xfrm>
            <a:off x="8418578" y="3752612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448" y="19558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아이디 찾기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가입 시 입력한 이메일 입력 후 버튼 클릭 시 아이디 찾기 창으로 이동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일치 하는 아이디가 없을 시 알림 창으로 알려줌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448" y="312522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닫기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버튼 클릭 시 이전 페이지로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2448" y="394582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로그인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 성공 결과 확인 후 버튼 클릭 시 로그인 폼으로 이동</a:t>
            </a:r>
          </a:p>
        </p:txBody>
      </p:sp>
    </p:spTree>
    <p:extLst>
      <p:ext uri="{BB962C8B-B14F-4D97-AF65-F5344CB8AC3E}">
        <p14:creationId xmlns:p14="http://schemas.microsoft.com/office/powerpoint/2010/main" val="245802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93" y="664294"/>
            <a:ext cx="4102100" cy="41332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  W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찾기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172296" y="289228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72296" y="3124200"/>
            <a:ext cx="13369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057401"/>
            <a:ext cx="2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비밀번호 찾기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가입시 입력 한 아이디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이메일 입력 후 버튼 클릭 시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1-2.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이메일로 임시 비밀번호 전송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알림 창으로 안내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3124200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닫기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버튼 클릭 시 이전 페이지로 이동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6" y="664293"/>
            <a:ext cx="4039986" cy="4133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996" y="4797567"/>
            <a:ext cx="8134466" cy="1492302"/>
          </a:xfrm>
          <a:prstGeom prst="rect">
            <a:avLst/>
          </a:prstGeom>
        </p:spPr>
      </p:pic>
      <p:sp>
        <p:nvSpPr>
          <p:cNvPr id="16" name="object 44"/>
          <p:cNvSpPr txBox="1"/>
          <p:nvPr/>
        </p:nvSpPr>
        <p:spPr>
          <a:xfrm>
            <a:off x="3650996" y="5543718"/>
            <a:ext cx="13369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3821667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임시 비밀번호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가입 시 입력한 이메일로 변경된 임시 비밀번호 전송</a:t>
            </a:r>
          </a:p>
        </p:txBody>
      </p:sp>
      <p:sp>
        <p:nvSpPr>
          <p:cNvPr id="18" name="object 43"/>
          <p:cNvSpPr txBox="1"/>
          <p:nvPr/>
        </p:nvSpPr>
        <p:spPr>
          <a:xfrm>
            <a:off x="9270768" y="783129"/>
            <a:ext cx="25561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1-2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7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201B5D-FEC2-402F-8814-57825543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099" y="1944572"/>
            <a:ext cx="7524754" cy="34022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계정 설정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124588" y="1944572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6487681" y="2338457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812800" y="2057400"/>
            <a:ext cx="2759456" cy="32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사이드 메뉴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마이페이지의 각 메뉴를 클릭 시 해당 페이지로 이동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개인정보 수정 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계정의 개인정보를 수정하는 부분 닉네임을 제외한 개인정보를 클릭 하면 해당 정보 변경 페이지로 넘어간다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B697955-5006-47D6-BEDC-35B490E0FBF2}"/>
              </a:ext>
            </a:extLst>
          </p:cNvPr>
          <p:cNvGrpSpPr/>
          <p:nvPr/>
        </p:nvGrpSpPr>
        <p:grpSpPr>
          <a:xfrm>
            <a:off x="3875331" y="1585468"/>
            <a:ext cx="5769223" cy="4993592"/>
            <a:chOff x="3883720" y="1541017"/>
            <a:chExt cx="5769223" cy="49935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ACE47C-7822-4425-B7D9-F8DB0ED4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3720" y="1541017"/>
              <a:ext cx="5769223" cy="249679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44FC45-5401-464A-90E7-0F0B4EDB0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720" y="4037813"/>
              <a:ext cx="5769223" cy="2496796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282448" y="862246"/>
            <a:ext cx="4336149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이메일</a:t>
            </a:r>
            <a:r>
              <a:rPr lang="en-US" altLang="ko-KR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&amp;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전화번호 수정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907703" y="2531673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8710763" y="3332392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812800" y="2057400"/>
            <a:ext cx="2759456" cy="37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입력 태그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변경하고자 하는 이메일 또는 전화번호를 입력하는 태그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(default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값으로 로그인한 유저의 테이블상 정보가 들어있다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.)</a:t>
            </a:r>
          </a:p>
          <a:p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수정 버튼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수정 완료 버튼을 누를 시 입력 태그내의 정보를 가지고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controller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단으로 넘어간다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304815" indent="-304815">
              <a:buAutoNum type="arabicPeriod"/>
            </a:pP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23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7ACE3B-7245-4DC0-AD4B-7A91AD8B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18" y="1585468"/>
            <a:ext cx="6393197" cy="456541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비밀번호 변경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081856" y="242170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4129057" y="3641131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657816" y="1585468"/>
            <a:ext cx="2759456" cy="448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현재 비밀번호 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현재 비밀번호를 입력하는 태그 눈 버튼을 누르고 있을 시 비밀번호가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text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로 보이고 마우스 클릭을 뗄 시 다시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password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타입으로 보임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새로운 비밀번호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바꿀 비밀번호를 입력하는 태그 비밀번호와 확인이 같을 시 아래에 일치함을 보여줌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수정 완료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버튼을 클릭 시 새로운 비밀번호의 정보로 변경된다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9361127" y="547132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9459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065177-0F8F-414B-A1E3-BF45FF35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767" y="1591760"/>
            <a:ext cx="6707006" cy="402012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거래 내역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139241" y="1689608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6103845" y="1689608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752838" y="1786215"/>
            <a:ext cx="2759456" cy="495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관심등록 게시글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글의 대표 사진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장이 업로드 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 정보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11" indent="-228611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글의 강의 명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판매자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기간 등의 상세 정보가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거래하기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11" indent="-228611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버튼을 클릭 시 해당 게시글의 결제페이지로 이동한다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28611" indent="-228611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관심 제거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클릭 시 관심등록 페이지목록에서 제거된다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9344545" y="1966419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" name="object 44">
            <a:extLst>
              <a:ext uri="{FF2B5EF4-FFF2-40B4-BE49-F238E27FC236}">
                <a16:creationId xmlns:a16="http://schemas.microsoft.com/office/drawing/2014/main" id="{87197719-11D6-4693-A6E4-51E196EEB17F}"/>
              </a:ext>
            </a:extLst>
          </p:cNvPr>
          <p:cNvSpPr txBox="1"/>
          <p:nvPr/>
        </p:nvSpPr>
        <p:spPr>
          <a:xfrm>
            <a:off x="9370108" y="2411136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444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392FF31A-27A6-48AB-B801-698DC0515381}"/>
              </a:ext>
            </a:extLst>
          </p:cNvPr>
          <p:cNvSpPr/>
          <p:nvPr/>
        </p:nvSpPr>
        <p:spPr>
          <a:xfrm>
            <a:off x="512592" y="549859"/>
            <a:ext cx="11031777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의도</a:t>
            </a: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12" name="그림 11" descr="Bedroom, Bed, Stuffed Toy, Plush Toy, Pillows, Room">
            <a:extLst>
              <a:ext uri="{FF2B5EF4-FFF2-40B4-BE49-F238E27FC236}">
                <a16:creationId xmlns:a16="http://schemas.microsoft.com/office/drawing/2014/main" id="{DAB1126C-EE65-4954-8B53-D3F269D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1" t="3909" r="2444" b="3909"/>
          <a:stretch>
            <a:fillRect/>
          </a:stretch>
        </p:blipFill>
        <p:spPr bwMode="auto">
          <a:xfrm>
            <a:off x="898072" y="3429000"/>
            <a:ext cx="3302000" cy="3061209"/>
          </a:xfrm>
          <a:custGeom>
            <a:avLst/>
            <a:gdLst>
              <a:gd name="connsiteX0" fmla="*/ 0 w 3302000"/>
              <a:gd name="connsiteY0" fmla="*/ 0 h 3302000"/>
              <a:gd name="connsiteX1" fmla="*/ 3302000 w 3302000"/>
              <a:gd name="connsiteY1" fmla="*/ 0 h 3302000"/>
              <a:gd name="connsiteX2" fmla="*/ 3302000 w 3302000"/>
              <a:gd name="connsiteY2" fmla="*/ 3302000 h 3302000"/>
              <a:gd name="connsiteX3" fmla="*/ 0 w 3302000"/>
              <a:gd name="connsiteY3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3302000">
                <a:moveTo>
                  <a:pt x="0" y="0"/>
                </a:moveTo>
                <a:lnTo>
                  <a:pt x="3302000" y="0"/>
                </a:lnTo>
                <a:lnTo>
                  <a:pt x="3302000" y="3302000"/>
                </a:lnTo>
                <a:lnTo>
                  <a:pt x="0" y="33020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Woman, Fireplace, Mug, Coffee, Cozy, Fire, Warm, Winter">
            <a:extLst>
              <a:ext uri="{FF2B5EF4-FFF2-40B4-BE49-F238E27FC236}">
                <a16:creationId xmlns:a16="http://schemas.microsoft.com/office/drawing/2014/main" id="{DF35DF74-3E87-43B8-A8D0-E6EBA4DD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8" r="10024" b="1212"/>
          <a:stretch>
            <a:fillRect/>
          </a:stretch>
        </p:blipFill>
        <p:spPr bwMode="auto">
          <a:xfrm>
            <a:off x="4445001" y="3429000"/>
            <a:ext cx="3302000" cy="3061209"/>
          </a:xfrm>
          <a:custGeom>
            <a:avLst/>
            <a:gdLst>
              <a:gd name="connsiteX0" fmla="*/ 0 w 3302000"/>
              <a:gd name="connsiteY0" fmla="*/ 0 h 3302000"/>
              <a:gd name="connsiteX1" fmla="*/ 3302000 w 3302000"/>
              <a:gd name="connsiteY1" fmla="*/ 0 h 3302000"/>
              <a:gd name="connsiteX2" fmla="*/ 3302000 w 3302000"/>
              <a:gd name="connsiteY2" fmla="*/ 3302000 h 3302000"/>
              <a:gd name="connsiteX3" fmla="*/ 0 w 3302000"/>
              <a:gd name="connsiteY3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3302000">
                <a:moveTo>
                  <a:pt x="0" y="0"/>
                </a:moveTo>
                <a:lnTo>
                  <a:pt x="3302000" y="0"/>
                </a:lnTo>
                <a:lnTo>
                  <a:pt x="3302000" y="3302000"/>
                </a:lnTo>
                <a:lnTo>
                  <a:pt x="0" y="33020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Kid, Boy, Porch, Toddler, Child, Young, Sitting">
            <a:extLst>
              <a:ext uri="{FF2B5EF4-FFF2-40B4-BE49-F238E27FC236}">
                <a16:creationId xmlns:a16="http://schemas.microsoft.com/office/drawing/2014/main" id="{7BF252FD-98CB-48FF-9CCB-E2A14F73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5" t="7051" r="2436" b="4736"/>
          <a:stretch>
            <a:fillRect/>
          </a:stretch>
        </p:blipFill>
        <p:spPr bwMode="auto">
          <a:xfrm>
            <a:off x="7991929" y="3429000"/>
            <a:ext cx="3302000" cy="3061209"/>
          </a:xfrm>
          <a:custGeom>
            <a:avLst/>
            <a:gdLst>
              <a:gd name="connsiteX0" fmla="*/ 0 w 3302000"/>
              <a:gd name="connsiteY0" fmla="*/ 0 h 3302000"/>
              <a:gd name="connsiteX1" fmla="*/ 3302000 w 3302000"/>
              <a:gd name="connsiteY1" fmla="*/ 0 h 3302000"/>
              <a:gd name="connsiteX2" fmla="*/ 3302000 w 3302000"/>
              <a:gd name="connsiteY2" fmla="*/ 3302000 h 3302000"/>
              <a:gd name="connsiteX3" fmla="*/ 0 w 3302000"/>
              <a:gd name="connsiteY3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3302000">
                <a:moveTo>
                  <a:pt x="0" y="0"/>
                </a:moveTo>
                <a:lnTo>
                  <a:pt x="3302000" y="0"/>
                </a:lnTo>
                <a:lnTo>
                  <a:pt x="3302000" y="3302000"/>
                </a:lnTo>
                <a:lnTo>
                  <a:pt x="0" y="33020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8F0920-92AD-4E7E-BAD8-E989204D5524}"/>
              </a:ext>
            </a:extLst>
          </p:cNvPr>
          <p:cNvSpPr txBox="1"/>
          <p:nvPr/>
        </p:nvSpPr>
        <p:spPr>
          <a:xfrm>
            <a:off x="1372367" y="4577599"/>
            <a:ext cx="23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BFB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레슨</a:t>
            </a:r>
            <a:r>
              <a:rPr lang="en-US" altLang="ko-KR" sz="2800" b="1" dirty="0">
                <a:solidFill>
                  <a:srgbClr val="FBFB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</a:t>
            </a:r>
            <a:r>
              <a:rPr lang="ko-KR" altLang="en-US" sz="2800" b="1" dirty="0">
                <a:solidFill>
                  <a:srgbClr val="FBFB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매칭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32036-D696-4FD3-9064-8446BCB0BD3E}"/>
              </a:ext>
            </a:extLst>
          </p:cNvPr>
          <p:cNvSpPr txBox="1"/>
          <p:nvPr/>
        </p:nvSpPr>
        <p:spPr>
          <a:xfrm>
            <a:off x="4919295" y="4577599"/>
            <a:ext cx="23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BFB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새롭게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244AC-DF36-4188-9E76-1E7978BDED84}"/>
              </a:ext>
            </a:extLst>
          </p:cNvPr>
          <p:cNvSpPr txBox="1"/>
          <p:nvPr/>
        </p:nvSpPr>
        <p:spPr>
          <a:xfrm>
            <a:off x="8466224" y="4577599"/>
            <a:ext cx="23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BFB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편리하게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83182-EEC6-4D4C-A7DC-5CDD89F47AE6}"/>
              </a:ext>
            </a:extLst>
          </p:cNvPr>
          <p:cNvSpPr txBox="1"/>
          <p:nvPr/>
        </p:nvSpPr>
        <p:spPr>
          <a:xfrm>
            <a:off x="3370263" y="1377890"/>
            <a:ext cx="8027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2000" b="1" i="1" dirty="0">
                <a:solidFill>
                  <a:schemeClr val="bg1"/>
                </a:solidFill>
                <a:ea typeface="에스코어 드림 5 Medium"/>
              </a:rPr>
              <a:t>- </a:t>
            </a:r>
            <a:r>
              <a:rPr lang="ko-KR" altLang="en-US" sz="2000" b="1" i="1" dirty="0">
                <a:solidFill>
                  <a:schemeClr val="bg1"/>
                </a:solidFill>
                <a:ea typeface="에스코어 드림 5 Medium"/>
              </a:rPr>
              <a:t>다양한 취미활동 경험해 보고싶은 사람들을 위한 </a:t>
            </a:r>
            <a:endParaRPr lang="en-US" altLang="ko-KR" sz="2000" b="1" i="1" dirty="0">
              <a:solidFill>
                <a:schemeClr val="bg1"/>
              </a:solidFill>
              <a:ea typeface="에스코어 드림 5 Medium"/>
            </a:endParaRPr>
          </a:p>
          <a:p>
            <a:pPr marL="0" lvl="1"/>
            <a:r>
              <a:rPr lang="en-US" altLang="ko-KR" sz="2000" b="1" i="1" dirty="0">
                <a:solidFill>
                  <a:schemeClr val="bg1"/>
                </a:solidFill>
                <a:ea typeface="에스코어 드림 5 Medium"/>
              </a:rPr>
              <a:t>- </a:t>
            </a:r>
            <a:r>
              <a:rPr lang="ko-KR" altLang="en-US" sz="2000" b="1" i="1" dirty="0">
                <a:solidFill>
                  <a:schemeClr val="bg1"/>
                </a:solidFill>
                <a:ea typeface="에스코어 드림 5 Medium"/>
              </a:rPr>
              <a:t>자신의 재능을 마음껏 발휘해 보고 싶은 사람들 위한</a:t>
            </a:r>
            <a:endParaRPr lang="en-US" altLang="ko-KR" sz="2000" b="1" i="1" dirty="0">
              <a:solidFill>
                <a:schemeClr val="bg1"/>
              </a:solidFill>
              <a:ea typeface="에스코어 드림 5 Medium"/>
            </a:endParaRPr>
          </a:p>
          <a:p>
            <a:pPr marL="0" lvl="1"/>
            <a:r>
              <a:rPr lang="en-US" altLang="ko-KR" sz="2000" b="1" i="1" dirty="0">
                <a:solidFill>
                  <a:schemeClr val="bg1"/>
                </a:solidFill>
                <a:ea typeface="에스코어 드림 5 Medium"/>
              </a:rPr>
              <a:t>-</a:t>
            </a:r>
            <a:r>
              <a:rPr lang="ko-KR" altLang="en-US" sz="2000" b="1" i="1" dirty="0">
                <a:solidFill>
                  <a:schemeClr val="bg1"/>
                </a:solidFill>
                <a:ea typeface="에스코어 드림 5 Medium"/>
              </a:rPr>
              <a:t> 기존 재능마켓 플랫폼보다 합리적인 수수료</a:t>
            </a:r>
            <a:endParaRPr lang="en-US" altLang="ko-KR" sz="2000" b="1" i="1" dirty="0">
              <a:solidFill>
                <a:schemeClr val="bg1"/>
              </a:solidFill>
              <a:ea typeface="에스코어 드림 5 Medium"/>
            </a:endParaRPr>
          </a:p>
          <a:p>
            <a:pPr marL="0" lvl="1"/>
            <a:r>
              <a:rPr lang="en-US" altLang="ko-KR" sz="2000" b="1" i="1" dirty="0">
                <a:solidFill>
                  <a:schemeClr val="bg1"/>
                </a:solidFill>
                <a:ea typeface="에스코어 드림 5 Medium"/>
              </a:rPr>
              <a:t>- </a:t>
            </a:r>
            <a:r>
              <a:rPr lang="ko-KR" altLang="en-US" sz="2000" b="1" i="1" dirty="0">
                <a:solidFill>
                  <a:schemeClr val="bg1"/>
                </a:solidFill>
                <a:ea typeface="에스코어 드림 5 Medium"/>
              </a:rPr>
              <a:t>판매자와 구매자 모두 만족하고 거리낌 없이 자유로운 재능거래</a:t>
            </a:r>
            <a:endParaRPr lang="en-US" altLang="ko-KR" sz="2000" b="1" i="1" dirty="0">
              <a:solidFill>
                <a:schemeClr val="bg1"/>
              </a:solidFill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411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1794E4-1B67-4EAD-A970-E45EB276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533" y="1566593"/>
            <a:ext cx="7132816" cy="431381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선생님 신청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830974" y="1593001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5706605" y="1689608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9635926" y="1689607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5992A-794B-4279-A04D-768B11118730}"/>
              </a:ext>
            </a:extLst>
          </p:cNvPr>
          <p:cNvSpPr txBox="1"/>
          <p:nvPr/>
        </p:nvSpPr>
        <p:spPr>
          <a:xfrm>
            <a:off x="752838" y="1786215"/>
            <a:ext cx="2759456" cy="410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관심등록 게시글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글의 대표 사진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장이 업로드 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</a:pP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 정보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11" indent="-228611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 글의 강의 명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판매자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기간 등의 상세 정보가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강의상태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11" indent="-228611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강의 종료기간이 지나면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강의완료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‘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지나지 않으면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강의중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‘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이 출력된다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56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9EC0B9-88C0-4732-A4FB-5C3CDB81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3" y="1585468"/>
            <a:ext cx="6711673" cy="446162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선생님  신청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227709" y="2254307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4227709" y="2671660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45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닉네임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현재 로그인한 유저의 닉네임으로 고정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카테고리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카테고리 버튼을 누를 시 해당 하위 카테고리가 옵션창에 출력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11" indent="-228611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333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경력 및 소개</a:t>
            </a:r>
            <a:endParaRPr lang="en-US" altLang="ko-KR" sz="2333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선생님의 경력과 소개 글 작성 태그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썸네일 첨부파일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프로필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썸네일에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들어갈 파일 등록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4180507" y="3533715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" name="object 44">
            <a:extLst>
              <a:ext uri="{FF2B5EF4-FFF2-40B4-BE49-F238E27FC236}">
                <a16:creationId xmlns:a16="http://schemas.microsoft.com/office/drawing/2014/main" id="{EFD428F3-4215-4318-BF2F-2312C95AB574}"/>
              </a:ext>
            </a:extLst>
          </p:cNvPr>
          <p:cNvSpPr txBox="1"/>
          <p:nvPr/>
        </p:nvSpPr>
        <p:spPr>
          <a:xfrm>
            <a:off x="4180507" y="5175924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8572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B6F68A4-00A2-4E31-8C61-53C5C40C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93" y="3775623"/>
            <a:ext cx="3807067" cy="280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25393-DEA4-4AB2-8096-63D4A989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83" y="1594524"/>
            <a:ext cx="3966610" cy="297100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선생님  신청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991795" y="164070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7977588" y="3817675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신청 대기중인 유저가 선생님 신청 탭에 들어갈 때 출력하는 화면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17" indent="-342917">
              <a:buAutoNum type="arabicPeriod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17" indent="-342917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선생님이 된 유저가 선생님 신청 탭에 들어갈 때 출력하는 화면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17" indent="-342917">
              <a:buAutoNum type="arabicPeriod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17" indent="-342917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같은 사람이 선생님 신청을 중복으로 하는 것을 방지함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388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9F140-EE7C-4A9F-A67F-6191C164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53" y="1411133"/>
            <a:ext cx="3303511" cy="38777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선생님 프로필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991795" y="164070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3990908" y="3128636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472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썸네일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신청할 때 등록한 사진을 출력한다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정보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카테고리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경력 을 해시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태크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형태로 보여준다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닉네임은 아래에 따로 출력한다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자기소개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카드에 마우스를 올릴 시 자기소개가 보여진다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허가일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신청이 허가된 날짜를 출력한다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94C959-6F38-4E30-BE4C-AC00C62DE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964" y="1411133"/>
            <a:ext cx="3303511" cy="3901930"/>
          </a:xfrm>
          <a:prstGeom prst="rect">
            <a:avLst/>
          </a:prstGeom>
        </p:spPr>
      </p:pic>
      <p:sp>
        <p:nvSpPr>
          <p:cNvPr id="14" name="object 44">
            <a:extLst>
              <a:ext uri="{FF2B5EF4-FFF2-40B4-BE49-F238E27FC236}">
                <a16:creationId xmlns:a16="http://schemas.microsoft.com/office/drawing/2014/main" id="{C7476191-36EB-4837-97C2-46F56EB79A95}"/>
              </a:ext>
            </a:extLst>
          </p:cNvPr>
          <p:cNvSpPr txBox="1"/>
          <p:nvPr/>
        </p:nvSpPr>
        <p:spPr>
          <a:xfrm rot="10800000" flipV="1">
            <a:off x="7231613" y="3069967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44">
            <a:extLst>
              <a:ext uri="{FF2B5EF4-FFF2-40B4-BE49-F238E27FC236}">
                <a16:creationId xmlns:a16="http://schemas.microsoft.com/office/drawing/2014/main" id="{7923FBBE-2544-4D87-8140-3EC98F254AD0}"/>
              </a:ext>
            </a:extLst>
          </p:cNvPr>
          <p:cNvSpPr txBox="1"/>
          <p:nvPr/>
        </p:nvSpPr>
        <p:spPr>
          <a:xfrm rot="10800000" flipV="1">
            <a:off x="7145129" y="4652130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560E6B-8D74-4F51-B113-C6E18623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28" y="1640700"/>
            <a:ext cx="3398387" cy="4039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F8FA5-D73E-470F-8FB0-8C62EA2B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22" y="1640700"/>
            <a:ext cx="3492791" cy="408367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선생님 프로필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896505" y="1737807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7297678" y="1733108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신청중인 사람이 선생님 프로필 창에 들어갔을 경우 출력되는 카드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 신청도 안 한 사람이 선생님 프로필 창에 들어갔을 경우 출력되는 카드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2486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98C638-E672-48F1-980F-2F02C55D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81" y="1531119"/>
            <a:ext cx="3626401" cy="433365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프로필 수정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057889" y="3332392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4038109" y="5117924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302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자기소개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카드에 마우스를 올릴 시 변경할 자기소개를 입력할 수 있는 태그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썸네일 변경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썸네일을 변경하고자 할 때 파일을 등록할 수 있는 태그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비어 있을 시 기존의 썸네일을 다시 불러온다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733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7019960-B9A5-4D2B-856D-49880535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391" y="1585468"/>
            <a:ext cx="4967268" cy="3365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B91D7-FE13-4245-BD99-58AA965F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57" y="1585468"/>
            <a:ext cx="2916134" cy="135451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6400" y="801485"/>
            <a:ext cx="2938272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회원 탈퇴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669355" y="1605142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rot="10800000" flipV="1">
            <a:off x="6559447" y="3726578"/>
            <a:ext cx="35493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558362" y="1798358"/>
            <a:ext cx="2759456" cy="277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탈퇴 </a:t>
            </a:r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Modal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창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탈퇴 탭을 클릭 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Modal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창으로 우선 주의사항을 알려준 후 탈퇴 버튼을 클릭 시 탈퇴 페이지로 이동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33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비밀번호 입력</a:t>
            </a:r>
            <a:endParaRPr lang="en-US" altLang="ko-KR" sz="233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탈퇴를 진행하기 위해 현재 로그인한 유저의 비밀번호를 다시 입력 받는다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2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07" y="756489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  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메시지 함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4921" y="2050649"/>
            <a:ext cx="234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프로필 사진 및 닉네임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채팅하는 상대방의 프로필 사진 및 닉네임이 보여지는 구간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클릭시 채팅창으로 이동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921" y="3158531"/>
            <a:ext cx="234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채팅 내용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각 채팅방 마다 가장 최근에 주고받은 채팅 내용이 보이고 클릭시 채팅창으로 이동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601" y="4191000"/>
            <a:ext cx="23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안읽은 메시지 개수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안읽은 메시지 개수를 나타냄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4921" y="5054601"/>
            <a:ext cx="254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채팅시간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각 채팅방 마다 가장 최근에 주고받은 채팅 시간을 보여줌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51" y="759263"/>
            <a:ext cx="7943849" cy="5442492"/>
          </a:xfrm>
          <a:prstGeom prst="rect">
            <a:avLst/>
          </a:prstGeom>
        </p:spPr>
      </p:pic>
      <p:sp>
        <p:nvSpPr>
          <p:cNvPr id="21" name="object 43"/>
          <p:cNvSpPr txBox="1"/>
          <p:nvPr/>
        </p:nvSpPr>
        <p:spPr>
          <a:xfrm>
            <a:off x="5721771" y="3857306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2" name="object 44"/>
          <p:cNvSpPr txBox="1"/>
          <p:nvPr/>
        </p:nvSpPr>
        <p:spPr>
          <a:xfrm>
            <a:off x="7645776" y="3681931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3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8422849" y="3488715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24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9279674" y="971932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972481B2-17BB-4FF6-BE95-921C2FD32DBA}"/>
              </a:ext>
            </a:extLst>
          </p:cNvPr>
          <p:cNvSpPr txBox="1"/>
          <p:nvPr/>
        </p:nvSpPr>
        <p:spPr>
          <a:xfrm flipH="1">
            <a:off x="9794025" y="3701581"/>
            <a:ext cx="30479" cy="3907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28" y="673330"/>
            <a:ext cx="285489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채팅페이지 </a:t>
            </a: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4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634" y="1926211"/>
            <a:ext cx="248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닉네임조회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채팅하는 상대방의 닉네임 조회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794" y="2660406"/>
            <a:ext cx="248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채팅창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실시간채팅을 주고 받는 부분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사용하는 유저들의 닉네임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채팅내용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채팅시간이 보여진다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634" y="3705997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채팅 전송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원하는 내용을 입력한 후 채팅 전송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634" y="4555507"/>
            <a:ext cx="248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더보기 버튼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채팅방 삭제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634" y="5264706"/>
            <a:ext cx="248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회원 프로필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채팅하는 상대의 프로필 조회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소개글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리뷰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작성글 목록 조회를 할 수 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,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32" y="807184"/>
            <a:ext cx="8346440" cy="5381625"/>
          </a:xfrm>
          <a:prstGeom prst="rect">
            <a:avLst/>
          </a:prstGeom>
        </p:spPr>
      </p:pic>
      <p:sp>
        <p:nvSpPr>
          <p:cNvPr id="23" name="object 43"/>
          <p:cNvSpPr txBox="1"/>
          <p:nvPr/>
        </p:nvSpPr>
        <p:spPr>
          <a:xfrm>
            <a:off x="6118226" y="185420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44"/>
          <p:cNvSpPr txBox="1"/>
          <p:nvPr/>
        </p:nvSpPr>
        <p:spPr>
          <a:xfrm>
            <a:off x="8010526" y="4920565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8188231" y="5629764"/>
            <a:ext cx="11354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26" name="object 44">
            <a:extLst>
              <a:ext uri="{FF2B5EF4-FFF2-40B4-BE49-F238E27FC236}">
                <a16:creationId xmlns:a16="http://schemas.microsoft.com/office/drawing/2014/main" id="{972481B2-17BB-4FF6-BE95-921C2FD32DBA}"/>
              </a:ext>
            </a:extLst>
          </p:cNvPr>
          <p:cNvSpPr txBox="1"/>
          <p:nvPr/>
        </p:nvSpPr>
        <p:spPr>
          <a:xfrm>
            <a:off x="8197802" y="1852063"/>
            <a:ext cx="94403" cy="3907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27" name="object 44">
            <a:extLst>
              <a:ext uri="{FF2B5EF4-FFF2-40B4-BE49-F238E27FC236}">
                <a16:creationId xmlns:a16="http://schemas.microsoft.com/office/drawing/2014/main" id="{972481B2-17BB-4FF6-BE95-921C2FD32DBA}"/>
              </a:ext>
            </a:extLst>
          </p:cNvPr>
          <p:cNvSpPr txBox="1"/>
          <p:nvPr/>
        </p:nvSpPr>
        <p:spPr>
          <a:xfrm>
            <a:off x="11150601" y="2157044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8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06538" y="735409"/>
            <a:ext cx="2854893" cy="8294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5334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   </a:t>
            </a:r>
            <a:r>
              <a:rPr lang="ko-KR" altLang="en-US" sz="5334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결제 </a:t>
            </a:r>
            <a:r>
              <a:rPr lang="en-US" sz="5334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endParaRPr sz="5334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423336" y="345633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337B8-9770-4010-AF11-0518C3D82FE3}"/>
              </a:ext>
            </a:extLst>
          </p:cNvPr>
          <p:cNvSpPr txBox="1"/>
          <p:nvPr/>
        </p:nvSpPr>
        <p:spPr>
          <a:xfrm>
            <a:off x="351313" y="1943284"/>
            <a:ext cx="330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AutoNum type="arabicPeriod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결제 내역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 구매를 희망한 판매자 이름과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강의 내역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금액을 알려준다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C0099D6-9E97-CF45-80AE-3A39EE90AB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94" y="735409"/>
            <a:ext cx="381564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object 43"/>
          <p:cNvSpPr txBox="1"/>
          <p:nvPr/>
        </p:nvSpPr>
        <p:spPr>
          <a:xfrm>
            <a:off x="4064001" y="1589701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618C7-E168-1E43-A293-0096F89EA8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53" y="734250"/>
            <a:ext cx="3800691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5F1CB3-EECC-E54F-AF22-CCEB391AC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43" y="4511973"/>
            <a:ext cx="5367867" cy="2091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5520E6-A74A-5048-BEA4-348051E267C7}"/>
              </a:ext>
            </a:extLst>
          </p:cNvPr>
          <p:cNvSpPr txBox="1"/>
          <p:nvPr/>
        </p:nvSpPr>
        <p:spPr>
          <a:xfrm>
            <a:off x="351313" y="2845712"/>
            <a:ext cx="3301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결제 수단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카드 번호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유효기간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비밀번호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CVC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번호를 통해 결제를 진행할 수 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4">
            <a:extLst>
              <a:ext uri="{FF2B5EF4-FFF2-40B4-BE49-F238E27FC236}">
                <a16:creationId xmlns:a16="http://schemas.microsoft.com/office/drawing/2014/main" id="{B17059F8-44E2-FA47-9A75-57AA2B1F1FFB}"/>
              </a:ext>
            </a:extLst>
          </p:cNvPr>
          <p:cNvSpPr txBox="1"/>
          <p:nvPr/>
        </p:nvSpPr>
        <p:spPr>
          <a:xfrm>
            <a:off x="8940801" y="766375"/>
            <a:ext cx="223519" cy="3907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  <a:p>
            <a:pPr marL="8467">
              <a:spcBef>
                <a:spcPts val="67"/>
              </a:spcBef>
            </a:pPr>
            <a:endParaRPr lang="en-US" sz="12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7" name="object 44">
            <a:extLst>
              <a:ext uri="{FF2B5EF4-FFF2-40B4-BE49-F238E27FC236}">
                <a16:creationId xmlns:a16="http://schemas.microsoft.com/office/drawing/2014/main" id="{AC319691-B31D-4714-836B-114D586F08DC}"/>
              </a:ext>
            </a:extLst>
          </p:cNvPr>
          <p:cNvSpPr txBox="1"/>
          <p:nvPr/>
        </p:nvSpPr>
        <p:spPr>
          <a:xfrm>
            <a:off x="6400801" y="4648200"/>
            <a:ext cx="9440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AEFD95-921A-F546-A2A9-50238CC7F746}"/>
              </a:ext>
            </a:extLst>
          </p:cNvPr>
          <p:cNvSpPr txBox="1"/>
          <p:nvPr/>
        </p:nvSpPr>
        <p:spPr>
          <a:xfrm>
            <a:off x="351313" y="3786425"/>
            <a:ext cx="3301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결제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이용 동의 이후 결제하기 버튼을 통해 최종 결제를 완료한다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object 44">
            <a:extLst>
              <a:ext uri="{FF2B5EF4-FFF2-40B4-BE49-F238E27FC236}">
                <a16:creationId xmlns:a16="http://schemas.microsoft.com/office/drawing/2014/main" id="{7791FB53-E0CB-2C4C-A455-9819F4E51C05}"/>
              </a:ext>
            </a:extLst>
          </p:cNvPr>
          <p:cNvSpPr txBox="1"/>
          <p:nvPr/>
        </p:nvSpPr>
        <p:spPr>
          <a:xfrm>
            <a:off x="7213310" y="759410"/>
            <a:ext cx="223519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A4270-AB59-F544-9C0E-E4D1D0C30E83}"/>
              </a:ext>
            </a:extLst>
          </p:cNvPr>
          <p:cNvSpPr txBox="1"/>
          <p:nvPr/>
        </p:nvSpPr>
        <p:spPr>
          <a:xfrm>
            <a:off x="270391" y="4708411"/>
            <a:ext cx="3301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X</a:t>
            </a: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결제를 진행을 수정하기 위해서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X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버튼을 클릭하면 이전 화면으로 돌아간다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유사 사이트 분석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숨고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680013" y="1371233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장점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7322950" y="2229661"/>
            <a:ext cx="38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심플하고 직관적인 </a:t>
            </a:r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UI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디자인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세분화된 맞춤형 견적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403395"/>
            <a:ext cx="4766733" cy="4766733"/>
          </a:xfrm>
          <a:prstGeom prst="rect">
            <a:avLst/>
          </a:prstGeom>
        </p:spPr>
      </p:pic>
      <p:sp>
        <p:nvSpPr>
          <p:cNvPr id="2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6908085" y="3786761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265147" y="3971225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단점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6908085" y="4740466"/>
            <a:ext cx="3857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가격에 대한 정보 미흡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전문가</a:t>
            </a:r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고수</a:t>
            </a:r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에 대한 정보가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 한눈에 들어오지 않음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C742C6A-6F5F-4917-982D-5CEEB6888526}"/>
              </a:ext>
            </a:extLst>
          </p:cNvPr>
          <p:cNvCxnSpPr>
            <a:cxnSpLocks/>
          </p:cNvCxnSpPr>
          <p:nvPr/>
        </p:nvCxnSpPr>
        <p:spPr>
          <a:xfrm>
            <a:off x="6908085" y="4556001"/>
            <a:ext cx="3857351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6908086" y="1186768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265148" y="1371232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장점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6908085" y="2229660"/>
            <a:ext cx="38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심플하고 직관적인 </a:t>
            </a:r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UI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디자인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세분화된 맞춤형 견적 시스템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742C6A-6F5F-4917-982D-5CEEB6888526}"/>
              </a:ext>
            </a:extLst>
          </p:cNvPr>
          <p:cNvCxnSpPr>
            <a:cxnSpLocks/>
          </p:cNvCxnSpPr>
          <p:nvPr/>
        </p:nvCxnSpPr>
        <p:spPr>
          <a:xfrm>
            <a:off x="6908086" y="1956008"/>
            <a:ext cx="3857351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0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2"/>
          <p:cNvSpPr txBox="1"/>
          <p:nvPr/>
        </p:nvSpPr>
        <p:spPr>
          <a:xfrm>
            <a:off x="365827" y="664294"/>
            <a:ext cx="354577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 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카테고리 페이지</a:t>
            </a:r>
          </a:p>
        </p:txBody>
      </p:sp>
      <p:pic>
        <p:nvPicPr>
          <p:cNvPr id="83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16128" y="1295400"/>
            <a:ext cx="2938272" cy="2082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 flipH="1">
            <a:off x="5638800" y="955887"/>
            <a:ext cx="203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8800" y="1447800"/>
            <a:ext cx="2895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카테고리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대분류 카테고리를 타고 들어오면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상세 카테고리 리스트를 볼 수 있음</a:t>
            </a:r>
          </a:p>
          <a:p>
            <a:pPr>
              <a:defRPr/>
            </a:pPr>
            <a:endParaRPr lang="en-US" altLang="ko-KR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정렬 순서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높은 가격순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낮은 가격순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상품명순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최신등록 순으로 원하는 정렬로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해당 카테고리에 게시되어 있는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글을 볼 수 있음 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</a:p>
          <a:p>
            <a:pPr marL="304815" indent="-304815">
              <a:buAutoNum type="arabicPeriod"/>
              <a:defRPr/>
            </a:pPr>
            <a:endParaRPr lang="en-US" altLang="ko-KR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판매 게시글 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썸네일 사진과 제목을 볼 수 있고 사진 또는 제목을 누를 시 해당 글의 링크로 넘어감</a:t>
            </a:r>
          </a:p>
          <a:p>
            <a:pPr marL="304815" indent="-304815">
              <a:buAutoNum type="arabicPeriod"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페이징처리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304815" indent="-304815">
              <a:buAutoNum type="arabicPeriod"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작성하기 버튼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선생님으로 등록되어 있는 판매자만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글을 작성할 수 있음</a:t>
            </a:r>
          </a:p>
        </p:txBody>
      </p:sp>
      <p:sp>
        <p:nvSpPr>
          <p:cNvPr id="77" name="object 44"/>
          <p:cNvSpPr txBox="1"/>
          <p:nvPr/>
        </p:nvSpPr>
        <p:spPr>
          <a:xfrm>
            <a:off x="6001597" y="1651000"/>
            <a:ext cx="94403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44"/>
          <p:cNvSpPr txBox="1"/>
          <p:nvPr/>
        </p:nvSpPr>
        <p:spPr>
          <a:xfrm>
            <a:off x="6611198" y="4871369"/>
            <a:ext cx="94403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81" name="object 44"/>
          <p:cNvSpPr txBox="1"/>
          <p:nvPr/>
        </p:nvSpPr>
        <p:spPr>
          <a:xfrm>
            <a:off x="9499600" y="48514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  <a:p>
            <a:pPr marL="8467">
              <a:spcBef>
                <a:spcPts val="67"/>
              </a:spcBef>
              <a:defRPr/>
            </a:pPr>
            <a:endParaRPr sz="1200" dirty="0">
              <a:latin typeface="Calibri"/>
              <a:cs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E08CB-F646-4FFE-95A3-45CE684A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071" y="3590488"/>
            <a:ext cx="5747597" cy="32330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3E4B86-140D-4BEA-B8E2-1A1CB44E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070" y="323385"/>
            <a:ext cx="5747597" cy="323302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248402" y="976345"/>
            <a:ext cx="203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6" name="object 43">
            <a:extLst>
              <a:ext uri="{FF2B5EF4-FFF2-40B4-BE49-F238E27FC236}">
                <a16:creationId xmlns:a16="http://schemas.microsoft.com/office/drawing/2014/main" id="{881013EB-FBCB-4F64-9AA6-097423175F95}"/>
              </a:ext>
            </a:extLst>
          </p:cNvPr>
          <p:cNvSpPr txBox="1"/>
          <p:nvPr/>
        </p:nvSpPr>
        <p:spPr>
          <a:xfrm>
            <a:off x="10564588" y="769310"/>
            <a:ext cx="203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49DDF61E-F61A-41BE-9C44-914E4E306FAD}"/>
              </a:ext>
            </a:extLst>
          </p:cNvPr>
          <p:cNvSpPr txBox="1"/>
          <p:nvPr/>
        </p:nvSpPr>
        <p:spPr>
          <a:xfrm>
            <a:off x="7304317" y="2293310"/>
            <a:ext cx="203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8" name="object 43">
            <a:extLst>
              <a:ext uri="{FF2B5EF4-FFF2-40B4-BE49-F238E27FC236}">
                <a16:creationId xmlns:a16="http://schemas.microsoft.com/office/drawing/2014/main" id="{95181196-BF41-432D-835D-A9ECB64E90C6}"/>
              </a:ext>
            </a:extLst>
          </p:cNvPr>
          <p:cNvSpPr txBox="1"/>
          <p:nvPr/>
        </p:nvSpPr>
        <p:spPr>
          <a:xfrm>
            <a:off x="8242268" y="5564467"/>
            <a:ext cx="203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37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44600"/>
            <a:ext cx="2938272" cy="20828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08000" y="1429734"/>
            <a:ext cx="3911600" cy="501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카테고리</a:t>
            </a:r>
          </a:p>
          <a:p>
            <a:pPr marL="0" indent="0">
              <a:buNone/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해당 게시글이 속해있는 카테고리를 확인할 수 있음</a:t>
            </a:r>
          </a:p>
          <a:p>
            <a:pPr marL="0" indent="0">
              <a:buNone/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클릭 시 해당 카테고리의 게시글페이지로 다시 돌아</a:t>
            </a:r>
          </a:p>
          <a:p>
            <a:pPr marL="0" indent="0">
              <a:buNone/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갈수 있음</a:t>
            </a:r>
          </a:p>
          <a:p>
            <a:pPr marL="0" indent="0">
              <a:buNone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게시글 제목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썸네일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게시글제목과 썸네일로 보였던 타이틀이미지가 있음</a:t>
            </a:r>
          </a:p>
          <a:p>
            <a:pPr marL="304815" indent="-304815">
              <a:buAutoNum type="arabicPeriod"/>
              <a:defRPr/>
            </a:pPr>
            <a:endParaRPr lang="ko-KR" altLang="en-US" sz="12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프로필 사진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팅하기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구매하기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가격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선생님의 프로필 사진이 있으며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클릭 시 상세 프로필 페이지로 넘어감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채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채팅하기를 누르면 선생님과 채팅 가능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구매하기를 누르면 결제 페이지로 넘어감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가격이 기재되어 있음</a:t>
            </a:r>
          </a:p>
          <a:p>
            <a:pPr marL="304815" indent="-304815">
              <a:buAutoNum type="arabicPeriod"/>
              <a:defRPr/>
            </a:pPr>
            <a:endParaRPr lang="en-US" altLang="ko-KR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목록버튼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버튼을 누르면 관련 내용이 있는 단락으로 움직임</a:t>
            </a:r>
          </a:p>
          <a:p>
            <a:pPr marL="304815" indent="-304815">
              <a:buAutoNum type="arabicPeriod"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찜버튼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버튼을 누르면 마이페이지의 찜페이지에서 볼 수 있음</a:t>
            </a:r>
          </a:p>
          <a:p>
            <a:pPr marL="304815" indent="-304815">
              <a:buAutoNum type="arabicPeriod"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6.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내용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전문가이력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서비스 설명 등 관련 내용들이 있음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8.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수정하기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삭제하기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해당 게시글을 작성한 작성자 일시 수정하기와 삭제하기 버튼을 통해 게시글을 수정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삭제 할 수 있음</a:t>
            </a:r>
          </a:p>
        </p:txBody>
      </p:sp>
      <p:sp>
        <p:nvSpPr>
          <p:cNvPr id="91" name="object 2"/>
          <p:cNvSpPr txBox="1"/>
          <p:nvPr/>
        </p:nvSpPr>
        <p:spPr>
          <a:xfrm>
            <a:off x="365827" y="664294"/>
            <a:ext cx="354577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400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</a:t>
            </a:r>
            <a:r>
              <a:rPr lang="ko-KR" altLang="en-US" sz="400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상세페이지   </a:t>
            </a:r>
            <a:r>
              <a:rPr lang="en-US" altLang="ko-KR" sz="400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1</a:t>
            </a:r>
            <a:endParaRPr lang="ko-KR" altLang="en-US" sz="4000" spc="-667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rcRect l="27200" t="25920" r="27690" b="4870"/>
          <a:stretch>
            <a:fillRect/>
          </a:stretch>
        </p:blipFill>
        <p:spPr>
          <a:xfrm>
            <a:off x="4215289" y="642140"/>
            <a:ext cx="4299701" cy="371138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rcRect l="30540" t="37880" r="30340" b="5770"/>
          <a:stretch>
            <a:fillRect/>
          </a:stretch>
        </p:blipFill>
        <p:spPr>
          <a:xfrm>
            <a:off x="7942290" y="1614016"/>
            <a:ext cx="3955985" cy="320500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rcRect l="30590" t="62290" r="32750" b="31200"/>
          <a:stretch>
            <a:fillRect/>
          </a:stretch>
        </p:blipFill>
        <p:spPr>
          <a:xfrm>
            <a:off x="7363558" y="5297364"/>
            <a:ext cx="4469421" cy="446942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145153" y="605509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flipH="1">
            <a:off x="4686857" y="1002811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44"/>
          <p:cNvSpPr txBox="1"/>
          <p:nvPr/>
        </p:nvSpPr>
        <p:spPr>
          <a:xfrm>
            <a:off x="7121838" y="3988504"/>
            <a:ext cx="406398" cy="18051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78" name="object 44"/>
          <p:cNvSpPr txBox="1"/>
          <p:nvPr/>
        </p:nvSpPr>
        <p:spPr>
          <a:xfrm>
            <a:off x="6603939" y="2483769"/>
            <a:ext cx="145203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1" name="object 44"/>
          <p:cNvSpPr txBox="1"/>
          <p:nvPr/>
        </p:nvSpPr>
        <p:spPr>
          <a:xfrm>
            <a:off x="7948803" y="1709615"/>
            <a:ext cx="304800" cy="37782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6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6" name="object 44"/>
          <p:cNvSpPr txBox="1"/>
          <p:nvPr/>
        </p:nvSpPr>
        <p:spPr>
          <a:xfrm>
            <a:off x="8331200" y="56134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endParaRPr lang="en-US" altLang="ko-KR" sz="1200" b="1">
              <a:solidFill>
                <a:srgbClr val="FF0000"/>
              </a:solidFill>
              <a:latin typeface="Calibri"/>
              <a:cs typeface="Calibri"/>
            </a:endParaRP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9" name="object 44"/>
          <p:cNvSpPr txBox="1"/>
          <p:nvPr/>
        </p:nvSpPr>
        <p:spPr>
          <a:xfrm>
            <a:off x="4727399" y="3590192"/>
            <a:ext cx="319454" cy="37147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90" name="object 44"/>
          <p:cNvSpPr txBox="1"/>
          <p:nvPr/>
        </p:nvSpPr>
        <p:spPr>
          <a:xfrm flipH="1">
            <a:off x="7284983" y="1736937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6" name="object 44"/>
          <p:cNvSpPr txBox="1"/>
          <p:nvPr/>
        </p:nvSpPr>
        <p:spPr>
          <a:xfrm>
            <a:off x="10255320" y="5254380"/>
            <a:ext cx="304800" cy="37782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7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0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44600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291942" y="1411471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flipH="1">
            <a:off x="6342742" y="2006600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8000" y="1429735"/>
            <a:ext cx="391160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지도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카카오 맵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사용하여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에 있는 판매자 주소를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사용해 판매자 위치를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마킹하는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지도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거리구하기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 클릭 시 현재 나의 위치를 구하여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판매자 위치와 나의 위치를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마킹한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지도를 띄우고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두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마킹점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사이의 거리를 구하여 출력한다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buAutoNum type="arabicPeriod" startAt="3"/>
              <a:defRPr/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수강후기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각각 최신 순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별점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순 등으로 리뷰리스트를 정렬하는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버튼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후기등록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클릭 시 후기 등록창으로 이동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수업을 수강한 사용자에게만</a:t>
            </a:r>
            <a:endParaRPr lang="en-US" altLang="ko-KR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노출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평균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별점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후기 별 점의 평균을 구하여 출력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리뷰 리스트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클릭 시 상세 후기를 아래 띄운다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. -&gt;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7.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페이징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object 44"/>
          <p:cNvSpPr txBox="1"/>
          <p:nvPr/>
        </p:nvSpPr>
        <p:spPr>
          <a:xfrm>
            <a:off x="6603939" y="2483769"/>
            <a:ext cx="145203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1" name="object 44"/>
          <p:cNvSpPr txBox="1"/>
          <p:nvPr/>
        </p:nvSpPr>
        <p:spPr>
          <a:xfrm>
            <a:off x="9238342" y="31750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endParaRPr lang="en-US" altLang="ko-KR" sz="12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8467">
              <a:spcBef>
                <a:spcPts val="67"/>
              </a:spcBef>
              <a:defRPr/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86" name="object 44"/>
          <p:cNvSpPr txBox="1"/>
          <p:nvPr/>
        </p:nvSpPr>
        <p:spPr>
          <a:xfrm>
            <a:off x="8331200" y="56134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endParaRPr lang="en-US" altLang="ko-KR" sz="12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8467">
              <a:spcBef>
                <a:spcPts val="67"/>
              </a:spcBef>
              <a:defRPr/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89" name="object 44"/>
          <p:cNvSpPr txBox="1"/>
          <p:nvPr/>
        </p:nvSpPr>
        <p:spPr>
          <a:xfrm>
            <a:off x="8984342" y="1118519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90" name="object 44"/>
          <p:cNvSpPr txBox="1"/>
          <p:nvPr/>
        </p:nvSpPr>
        <p:spPr>
          <a:xfrm flipH="1">
            <a:off x="8933542" y="2022687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1" name="object 2"/>
          <p:cNvSpPr txBox="1"/>
          <p:nvPr/>
        </p:nvSpPr>
        <p:spPr>
          <a:xfrm>
            <a:off x="365827" y="664294"/>
            <a:ext cx="354577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상세페이지</a:t>
            </a:r>
            <a:r>
              <a:rPr lang="en-US" altLang="ko-KR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2</a:t>
            </a:r>
            <a:endParaRPr lang="ko-KR" altLang="en-US" sz="4000" spc="-667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309317-828A-4A6E-84E3-17B608DFF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69" y="619936"/>
            <a:ext cx="6061585" cy="2582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EB69C-D52B-4F92-AD13-20965337F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261" y="1045769"/>
            <a:ext cx="2863208" cy="2002231"/>
          </a:xfrm>
          <a:prstGeom prst="rect">
            <a:avLst/>
          </a:prstGeom>
        </p:spPr>
      </p:pic>
      <p:sp>
        <p:nvSpPr>
          <p:cNvPr id="21" name="object 43">
            <a:extLst>
              <a:ext uri="{FF2B5EF4-FFF2-40B4-BE49-F238E27FC236}">
                <a16:creationId xmlns:a16="http://schemas.microsoft.com/office/drawing/2014/main" id="{743961B8-C9C2-4025-9706-B3DA98DDE6B4}"/>
              </a:ext>
            </a:extLst>
          </p:cNvPr>
          <p:cNvSpPr txBox="1"/>
          <p:nvPr/>
        </p:nvSpPr>
        <p:spPr>
          <a:xfrm>
            <a:off x="4928061" y="1079755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2" name="object 43">
            <a:extLst>
              <a:ext uri="{FF2B5EF4-FFF2-40B4-BE49-F238E27FC236}">
                <a16:creationId xmlns:a16="http://schemas.microsoft.com/office/drawing/2014/main" id="{E153227E-F5D9-4DA2-B62C-A86B0570C210}"/>
              </a:ext>
            </a:extLst>
          </p:cNvPr>
          <p:cNvSpPr txBox="1"/>
          <p:nvPr/>
        </p:nvSpPr>
        <p:spPr>
          <a:xfrm>
            <a:off x="8041111" y="2215903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DAF28A-8705-48F9-A49C-73900CEBD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969" y="3200654"/>
            <a:ext cx="6061584" cy="3333467"/>
          </a:xfrm>
          <a:prstGeom prst="rect">
            <a:avLst/>
          </a:prstGeom>
        </p:spPr>
      </p:pic>
      <p:sp>
        <p:nvSpPr>
          <p:cNvPr id="27" name="object 43">
            <a:extLst>
              <a:ext uri="{FF2B5EF4-FFF2-40B4-BE49-F238E27FC236}">
                <a16:creationId xmlns:a16="http://schemas.microsoft.com/office/drawing/2014/main" id="{ECA79F0C-5DBE-4824-BD74-E66F22EE8CBE}"/>
              </a:ext>
            </a:extLst>
          </p:cNvPr>
          <p:cNvSpPr txBox="1"/>
          <p:nvPr/>
        </p:nvSpPr>
        <p:spPr>
          <a:xfrm>
            <a:off x="7226267" y="3800672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27F29558-FF6F-4E95-850F-0BBAFA34974F}"/>
              </a:ext>
            </a:extLst>
          </p:cNvPr>
          <p:cNvSpPr txBox="1"/>
          <p:nvPr/>
        </p:nvSpPr>
        <p:spPr>
          <a:xfrm>
            <a:off x="10163364" y="3818625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0" name="object 43">
            <a:extLst>
              <a:ext uri="{FF2B5EF4-FFF2-40B4-BE49-F238E27FC236}">
                <a16:creationId xmlns:a16="http://schemas.microsoft.com/office/drawing/2014/main" id="{AD9B3668-45D1-4790-BFBF-71FFC00D3333}"/>
              </a:ext>
            </a:extLst>
          </p:cNvPr>
          <p:cNvSpPr txBox="1"/>
          <p:nvPr/>
        </p:nvSpPr>
        <p:spPr>
          <a:xfrm>
            <a:off x="5200666" y="4879075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43">
            <a:extLst>
              <a:ext uri="{FF2B5EF4-FFF2-40B4-BE49-F238E27FC236}">
                <a16:creationId xmlns:a16="http://schemas.microsoft.com/office/drawing/2014/main" id="{264D4FEC-89DD-4E63-A680-12D3FF364E04}"/>
              </a:ext>
            </a:extLst>
          </p:cNvPr>
          <p:cNvSpPr txBox="1"/>
          <p:nvPr/>
        </p:nvSpPr>
        <p:spPr>
          <a:xfrm>
            <a:off x="7050841" y="6238064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679A3B78-B36D-4C00-881A-0FCD4ED98614}"/>
              </a:ext>
            </a:extLst>
          </p:cNvPr>
          <p:cNvSpPr txBox="1"/>
          <p:nvPr/>
        </p:nvSpPr>
        <p:spPr>
          <a:xfrm>
            <a:off x="8280400" y="4241992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612E1C-DC17-49A4-BCD9-1921632D4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840" y="3892387"/>
            <a:ext cx="1837438" cy="25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44600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291942" y="1411471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flipH="1">
            <a:off x="6342742" y="2006600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8000" y="1429735"/>
            <a:ext cx="3911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  <a:defRPr/>
            </a:pP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별점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별점을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입력 받는 라디오 버튼 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제목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수강 후기 제목을 입력 받는 인풋박스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수강 후기 내용을 입력 받는 곳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상세 이미지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수강 후기 이미지를 첨부하는 버튼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등록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전체 내용을 넘겨주는 등록버튼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object 44"/>
          <p:cNvSpPr txBox="1"/>
          <p:nvPr/>
        </p:nvSpPr>
        <p:spPr>
          <a:xfrm>
            <a:off x="6088743" y="3438985"/>
            <a:ext cx="406399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78" name="object 44"/>
          <p:cNvSpPr txBox="1"/>
          <p:nvPr/>
        </p:nvSpPr>
        <p:spPr>
          <a:xfrm>
            <a:off x="6603939" y="2483769"/>
            <a:ext cx="145203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1" name="object 44"/>
          <p:cNvSpPr txBox="1"/>
          <p:nvPr/>
        </p:nvSpPr>
        <p:spPr>
          <a:xfrm>
            <a:off x="9238342" y="31750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6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86" name="object 44"/>
          <p:cNvSpPr txBox="1"/>
          <p:nvPr/>
        </p:nvSpPr>
        <p:spPr>
          <a:xfrm>
            <a:off x="8331200" y="5613400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endParaRPr lang="en-US" altLang="ko-KR" sz="12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8467">
              <a:spcBef>
                <a:spcPts val="67"/>
              </a:spcBef>
              <a:defRPr/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89" name="object 44"/>
          <p:cNvSpPr txBox="1"/>
          <p:nvPr/>
        </p:nvSpPr>
        <p:spPr>
          <a:xfrm>
            <a:off x="8984342" y="1118519"/>
            <a:ext cx="304800" cy="39070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90" name="object 44"/>
          <p:cNvSpPr txBox="1"/>
          <p:nvPr/>
        </p:nvSpPr>
        <p:spPr>
          <a:xfrm flipH="1">
            <a:off x="8933542" y="2022687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1" name="object 2"/>
          <p:cNvSpPr txBox="1"/>
          <p:nvPr/>
        </p:nvSpPr>
        <p:spPr>
          <a:xfrm>
            <a:off x="365827" y="664294"/>
            <a:ext cx="354577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  </a:t>
            </a:r>
            <a:r>
              <a:rPr lang="ko-KR" altLang="en-US" sz="4000" spc="-667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후기등록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DFC68-1087-4412-94D9-B61EAB210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031" y="693044"/>
            <a:ext cx="4533276" cy="5878314"/>
          </a:xfrm>
          <a:prstGeom prst="rect">
            <a:avLst/>
          </a:prstGeom>
        </p:spPr>
      </p:pic>
      <p:sp>
        <p:nvSpPr>
          <p:cNvPr id="20" name="object 43">
            <a:extLst>
              <a:ext uri="{FF2B5EF4-FFF2-40B4-BE49-F238E27FC236}">
                <a16:creationId xmlns:a16="http://schemas.microsoft.com/office/drawing/2014/main" id="{47DBE878-138E-42AB-93C7-166263C25E99}"/>
              </a:ext>
            </a:extLst>
          </p:cNvPr>
          <p:cNvSpPr txBox="1"/>
          <p:nvPr/>
        </p:nvSpPr>
        <p:spPr>
          <a:xfrm>
            <a:off x="6459392" y="1806992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1" name="object 43">
            <a:extLst>
              <a:ext uri="{FF2B5EF4-FFF2-40B4-BE49-F238E27FC236}">
                <a16:creationId xmlns:a16="http://schemas.microsoft.com/office/drawing/2014/main" id="{5B6007FD-EAFB-4CAE-BF06-2C0A03A927A0}"/>
              </a:ext>
            </a:extLst>
          </p:cNvPr>
          <p:cNvSpPr txBox="1"/>
          <p:nvPr/>
        </p:nvSpPr>
        <p:spPr>
          <a:xfrm>
            <a:off x="6473340" y="2187553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3" name="object 43">
            <a:extLst>
              <a:ext uri="{FF2B5EF4-FFF2-40B4-BE49-F238E27FC236}">
                <a16:creationId xmlns:a16="http://schemas.microsoft.com/office/drawing/2014/main" id="{4C97DD7A-A945-4B38-A391-F0B4310C6458}"/>
              </a:ext>
            </a:extLst>
          </p:cNvPr>
          <p:cNvSpPr txBox="1"/>
          <p:nvPr/>
        </p:nvSpPr>
        <p:spPr>
          <a:xfrm>
            <a:off x="6462739" y="2494710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5F3C9787-1D8A-446D-95A3-D1DBC047CF92}"/>
              </a:ext>
            </a:extLst>
          </p:cNvPr>
          <p:cNvSpPr txBox="1"/>
          <p:nvPr/>
        </p:nvSpPr>
        <p:spPr>
          <a:xfrm>
            <a:off x="5936342" y="5275972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3F369BF0-0896-441C-ACCF-48C34609F920}"/>
              </a:ext>
            </a:extLst>
          </p:cNvPr>
          <p:cNvSpPr txBox="1"/>
          <p:nvPr/>
        </p:nvSpPr>
        <p:spPr>
          <a:xfrm>
            <a:off x="5411031" y="5968111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39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44600"/>
            <a:ext cx="2938272" cy="20828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08000" y="1644370"/>
            <a:ext cx="3048000" cy="35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프로필 사진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게시글 상세페이지에서 선생님의 프로필 사진을 누르면 해당 선생님의 상세프로필로 들어올 수 있음</a:t>
            </a:r>
          </a:p>
          <a:p>
            <a:pPr marL="304815" indent="-304815">
              <a:buAutoNum type="arabicPeriod"/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소개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경력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선생님의 본인 소개글과 경력을 확인할 수 있음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서비스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선생님이 올린 글들을 확인 가능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채팅하기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채팅하기 버튼으로 선생님과 채팅 가능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페이징처리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선생님이 올렸던 글이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개 이상이라면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ajax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를 이용한 페이징 처리로 다른 게시글을 확인할 수 있음</a:t>
            </a:r>
          </a:p>
        </p:txBody>
      </p:sp>
      <p:sp>
        <p:nvSpPr>
          <p:cNvPr id="98" name="object 2"/>
          <p:cNvSpPr txBox="1"/>
          <p:nvPr/>
        </p:nvSpPr>
        <p:spPr>
          <a:xfrm>
            <a:off x="365827" y="664294"/>
            <a:ext cx="354577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판매자페이지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4"/>
          <a:srcRect l="32710" t="19840" r="32990" b="19840"/>
          <a:stretch>
            <a:fillRect/>
          </a:stretch>
        </p:blipFill>
        <p:spPr>
          <a:xfrm>
            <a:off x="5646964" y="782410"/>
            <a:ext cx="5558517" cy="5499721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816600" y="797384"/>
            <a:ext cx="406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flipH="1">
            <a:off x="5765800" y="1626271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44"/>
          <p:cNvSpPr txBox="1"/>
          <p:nvPr/>
        </p:nvSpPr>
        <p:spPr>
          <a:xfrm flipH="1">
            <a:off x="10009074" y="1588738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97" name="object 44"/>
          <p:cNvSpPr txBox="1"/>
          <p:nvPr/>
        </p:nvSpPr>
        <p:spPr>
          <a:xfrm flipH="1">
            <a:off x="5765800" y="3235784"/>
            <a:ext cx="6604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00" name="object 44"/>
          <p:cNvSpPr txBox="1"/>
          <p:nvPr/>
        </p:nvSpPr>
        <p:spPr>
          <a:xfrm flipH="1">
            <a:off x="7729197" y="5916830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8347" y="740623"/>
            <a:ext cx="6157653" cy="47203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57200" y="1244600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759200" y="836584"/>
            <a:ext cx="457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 flipH="1">
            <a:off x="3759200" y="1346200"/>
            <a:ext cx="4572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8800" y="1692770"/>
            <a:ext cx="31496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카테고리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레슨 게시글 작성시 분류할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카테고리 선택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내용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이미지 등록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가격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서비스 상세 내용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서비스 날짜 등과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본인이 위치해있는 장소를 지도로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등록할 수 있음</a:t>
            </a:r>
          </a:p>
          <a:p>
            <a:pPr marL="304815" indent="-304815">
              <a:buAutoNum type="arabicPeriod"/>
              <a:defRPr/>
            </a:pPr>
            <a:endParaRPr lang="en-US" altLang="ko-KR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취소하기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등록하기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취소하기를 누르면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글 작성이 취소 되고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등록하기를 누르면 </a:t>
            </a:r>
          </a:p>
          <a:p>
            <a:pPr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글이 등록 됨</a:t>
            </a: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endParaRPr lang="ko-KR" altLang="en-US" sz="12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04330" y="2950455"/>
            <a:ext cx="4627271" cy="3475745"/>
          </a:xfrm>
          <a:prstGeom prst="rect">
            <a:avLst/>
          </a:prstGeom>
        </p:spPr>
      </p:pic>
      <p:sp>
        <p:nvSpPr>
          <p:cNvPr id="90" name="object 44"/>
          <p:cNvSpPr txBox="1"/>
          <p:nvPr/>
        </p:nvSpPr>
        <p:spPr>
          <a:xfrm flipH="1">
            <a:off x="10109200" y="5969000"/>
            <a:ext cx="508000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08" name="object 2"/>
          <p:cNvSpPr txBox="1"/>
          <p:nvPr/>
        </p:nvSpPr>
        <p:spPr>
          <a:xfrm>
            <a:off x="365827" y="664294"/>
            <a:ext cx="2854893" cy="62410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spc="-667" dirty="0" err="1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게시글작성</a:t>
            </a:r>
            <a:endParaRPr lang="ko-KR" altLang="en-US" sz="4000" spc="-667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rcRect l="71820" t="22470" r="2600" b="8710"/>
          <a:stretch>
            <a:fillRect/>
          </a:stretch>
        </p:blipFill>
        <p:spPr>
          <a:xfrm>
            <a:off x="9553018" y="1945366"/>
            <a:ext cx="2470893" cy="384807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13010" t="12050" b="6030"/>
          <a:stretch>
            <a:fillRect/>
          </a:stretch>
        </p:blipFill>
        <p:spPr>
          <a:xfrm>
            <a:off x="3745670" y="1167279"/>
            <a:ext cx="5654629" cy="488763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F  A  Q</a:t>
            </a: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588474" y="1938242"/>
            <a:ext cx="133697" cy="188821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057401"/>
            <a:ext cx="2540000" cy="817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1.FAQ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관리자가 작성한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FAQ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내용을 작은 창에서 확인하고 내용을 검색할 수 있음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124200"/>
            <a:ext cx="2540000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FAQ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내용</a:t>
            </a: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FAQ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리스트를 선택해 상세내용을 확인</a:t>
            </a:r>
          </a:p>
        </p:txBody>
      </p:sp>
      <p:sp>
        <p:nvSpPr>
          <p:cNvPr id="18" name="object 43"/>
          <p:cNvSpPr txBox="1"/>
          <p:nvPr/>
        </p:nvSpPr>
        <p:spPr>
          <a:xfrm>
            <a:off x="7524517" y="1782319"/>
            <a:ext cx="255617" cy="18935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466AB11-DD6A-490A-8822-863A66C3B806}"/>
              </a:ext>
            </a:extLst>
          </p:cNvPr>
          <p:cNvSpPr/>
          <p:nvPr/>
        </p:nvSpPr>
        <p:spPr>
          <a:xfrm>
            <a:off x="-1" y="0"/>
            <a:ext cx="7219951" cy="6858000"/>
          </a:xfrm>
          <a:custGeom>
            <a:avLst/>
            <a:gdLst>
              <a:gd name="connsiteX0" fmla="*/ 0 w 7219951"/>
              <a:gd name="connsiteY0" fmla="*/ 0 h 6895869"/>
              <a:gd name="connsiteX1" fmla="*/ 1106420 w 7219951"/>
              <a:gd name="connsiteY1" fmla="*/ 0 h 6895869"/>
              <a:gd name="connsiteX2" fmla="*/ 7219951 w 7219951"/>
              <a:gd name="connsiteY2" fmla="*/ 6895869 h 6895869"/>
              <a:gd name="connsiteX3" fmla="*/ 0 w 7219951"/>
              <a:gd name="connsiteY3" fmla="*/ 6895869 h 68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1" h="6895869">
                <a:moveTo>
                  <a:pt x="0" y="0"/>
                </a:moveTo>
                <a:lnTo>
                  <a:pt x="1106420" y="0"/>
                </a:lnTo>
                <a:lnTo>
                  <a:pt x="7219951" y="6895869"/>
                </a:lnTo>
                <a:lnTo>
                  <a:pt x="0" y="689586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모서리가 둥근 직사각형 9" title="재능 마켓">
            <a:extLst>
              <a:ext uri="{FF2B5EF4-FFF2-40B4-BE49-F238E27FC236}">
                <a16:creationId xmlns:a16="http://schemas.microsoft.com/office/drawing/2014/main" id="{4A39F6B6-947E-4B88-A681-3B5A8414E33B}"/>
              </a:ext>
            </a:extLst>
          </p:cNvPr>
          <p:cNvSpPr/>
          <p:nvPr/>
        </p:nvSpPr>
        <p:spPr>
          <a:xfrm>
            <a:off x="3148420" y="1081713"/>
            <a:ext cx="5232400" cy="454659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/>
              <a:t>쟁</a:t>
            </a:r>
            <a:r>
              <a:rPr lang="ko-KR" altLang="en-US" dirty="0"/>
              <a:t>ㄹ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9F8C6E-5B41-4B9F-9003-9BE138BA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451845"/>
            <a:ext cx="2794000" cy="24713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6E2A4A-A4D5-4C4C-910A-0D70FC118DDB}"/>
              </a:ext>
            </a:extLst>
          </p:cNvPr>
          <p:cNvSpPr txBox="1"/>
          <p:nvPr/>
        </p:nvSpPr>
        <p:spPr>
          <a:xfrm>
            <a:off x="4138340" y="1618601"/>
            <a:ext cx="325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reat Vibes" pitchFamily="2" charset="0"/>
              </a:rPr>
              <a:t>2. </a:t>
            </a:r>
            <a:r>
              <a:rPr lang="ko-KR" altLang="en-US" sz="3200" dirty="0">
                <a:latin typeface="Great Vibes" pitchFamily="2" charset="0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354528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rcRect t="11820"/>
          <a:stretch>
            <a:fillRect/>
          </a:stretch>
        </p:blipFill>
        <p:spPr>
          <a:xfrm>
            <a:off x="3567512" y="1662466"/>
            <a:ext cx="8624489" cy="40798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관리자   페이지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569619" y="2686233"/>
            <a:ext cx="94403" cy="180792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83857" y="1779870"/>
            <a:ext cx="94403" cy="182280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44"/>
          <p:cNvSpPr txBox="1"/>
          <p:nvPr/>
        </p:nvSpPr>
        <p:spPr>
          <a:xfrm>
            <a:off x="4890065" y="3682832"/>
            <a:ext cx="94403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44"/>
          <p:cNvSpPr txBox="1"/>
          <p:nvPr/>
        </p:nvSpPr>
        <p:spPr>
          <a:xfrm flipH="1">
            <a:off x="9405660" y="1838866"/>
            <a:ext cx="52665" cy="375168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373" y="2006937"/>
            <a:ext cx="2341799" cy="639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buAutoNum type="arabicPeriod"/>
              <a:defRPr/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사이드바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사이드바 메뉴 클릭시 해당 페이지로 이동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4601" y="3022600"/>
            <a:ext cx="2341799" cy="64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정보 카드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현재 가입되어있는 학생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선생님 수와 재능거래 건수를 표시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601" y="3886200"/>
            <a:ext cx="2341799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거래현황</a:t>
            </a:r>
            <a:endParaRPr lang="ko-KR" altLang="en-US" sz="120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오늘을 기준으로 기간별 성사된 거래를 그래프로 표시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601" y="4838974"/>
            <a:ext cx="2544999" cy="635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등급신청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선생님으로 신청한 회원의 정보를 표시하고 승인또는 거절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373" y="5875606"/>
            <a:ext cx="248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공지사항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, FAQ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버튼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버튼 클릭 시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modal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창으로 공지사항 목록 및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FAQ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목록을 나타냄</a:t>
            </a:r>
          </a:p>
        </p:txBody>
      </p:sp>
      <p:sp>
        <p:nvSpPr>
          <p:cNvPr id="19" name="object 44"/>
          <p:cNvSpPr txBox="1"/>
          <p:nvPr/>
        </p:nvSpPr>
        <p:spPr>
          <a:xfrm>
            <a:off x="11363955" y="5203920"/>
            <a:ext cx="94403" cy="187230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rcRect t="12490"/>
          <a:stretch>
            <a:fillRect/>
          </a:stretch>
        </p:blipFill>
        <p:spPr>
          <a:xfrm>
            <a:off x="3716708" y="1363383"/>
            <a:ext cx="8223159" cy="427130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8" y="673330"/>
            <a:ext cx="2854893" cy="61254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회원정보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161364" y="1540747"/>
            <a:ext cx="94403" cy="183278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80039" y="2463315"/>
            <a:ext cx="94403" cy="184635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44"/>
          <p:cNvSpPr txBox="1"/>
          <p:nvPr/>
        </p:nvSpPr>
        <p:spPr>
          <a:xfrm flipH="1">
            <a:off x="10455656" y="2911532"/>
            <a:ext cx="115072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44"/>
          <p:cNvSpPr txBox="1"/>
          <p:nvPr/>
        </p:nvSpPr>
        <p:spPr>
          <a:xfrm>
            <a:off x="10718624" y="2908963"/>
            <a:ext cx="94403" cy="377162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  <a:p>
            <a:pPr marL="8467">
              <a:spcBef>
                <a:spcPts val="67"/>
              </a:spcBef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854201"/>
            <a:ext cx="2489200" cy="63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buAutoNum type="arabicPeriod"/>
              <a:defRPr/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회원정보 검색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가입자의 정보를 검색할 타입을 지정해서 검색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2572676"/>
            <a:ext cx="2489200" cy="63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회원 정보 리스트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회원의 정보리스트를 표시하고 상세보기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삭제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440" y="3331038"/>
            <a:ext cx="2489200" cy="63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상세 버튼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해당 리스트의 회원의 상세정보를 표시하는 페이지로 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412566"/>
            <a:ext cx="2489200" cy="64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삭제 버튼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해당 회원의 정보를 모두 삭제할 수 있는 버튼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유사 사이트 분석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크몽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680013" y="1371233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장점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7322950" y="2229661"/>
            <a:ext cx="38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심플하고 직관적인 </a:t>
            </a:r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UI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디자인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세분화된 맞춤형 견적 시스템</a:t>
            </a:r>
          </a:p>
        </p:txBody>
      </p:sp>
      <p:sp>
        <p:nvSpPr>
          <p:cNvPr id="2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6908085" y="3786761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265147" y="3971225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단점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6908085" y="4740466"/>
            <a:ext cx="38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UI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가 복잡해 가시성이 부족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광고 배너가 차지하는 비중이 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C742C6A-6F5F-4917-982D-5CEEB6888526}"/>
              </a:ext>
            </a:extLst>
          </p:cNvPr>
          <p:cNvCxnSpPr>
            <a:cxnSpLocks/>
          </p:cNvCxnSpPr>
          <p:nvPr/>
        </p:nvCxnSpPr>
        <p:spPr>
          <a:xfrm>
            <a:off x="6908085" y="4556001"/>
            <a:ext cx="3857351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6908086" y="1186768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940E9D-1139-4E7F-B46E-6A0788C0FF61}"/>
              </a:ext>
            </a:extLst>
          </p:cNvPr>
          <p:cNvSpPr txBox="1"/>
          <p:nvPr/>
        </p:nvSpPr>
        <p:spPr>
          <a:xfrm>
            <a:off x="8265148" y="1371232"/>
            <a:ext cx="114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장점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24D4CD-F35B-460B-805C-18C27663C526}"/>
              </a:ext>
            </a:extLst>
          </p:cNvPr>
          <p:cNvSpPr txBox="1"/>
          <p:nvPr/>
        </p:nvSpPr>
        <p:spPr>
          <a:xfrm>
            <a:off x="6908085" y="2229660"/>
            <a:ext cx="38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1.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카테고리가 세분화 되어있음</a:t>
            </a:r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endParaRPr lang="en-US" altLang="ko-KR" sz="1600" dirty="0">
              <a:solidFill>
                <a:srgbClr val="6F0083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600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가격 및 전문가 정보가 상세하게 보여짐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742C6A-6F5F-4917-982D-5CEEB6888526}"/>
              </a:ext>
            </a:extLst>
          </p:cNvPr>
          <p:cNvCxnSpPr>
            <a:cxnSpLocks/>
          </p:cNvCxnSpPr>
          <p:nvPr/>
        </p:nvCxnSpPr>
        <p:spPr>
          <a:xfrm>
            <a:off x="6908086" y="1956008"/>
            <a:ext cx="3857351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7" y="1689019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t="13770"/>
          <a:stretch>
            <a:fillRect/>
          </a:stretch>
        </p:blipFill>
        <p:spPr>
          <a:xfrm>
            <a:off x="3544269" y="1157017"/>
            <a:ext cx="8470305" cy="45439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회원 상세정보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507690" y="2050302"/>
            <a:ext cx="133697" cy="188821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057401"/>
            <a:ext cx="2540000" cy="998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회원정보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회원의 상세정보를 표시</a:t>
            </a: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회원번호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회원등급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이름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아이디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닉네임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전화번호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주소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이메일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가입일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회원 프로필 사진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124200"/>
            <a:ext cx="2540000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회원등급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회원등급을 표시하고 변경할 수 있음</a:t>
            </a:r>
          </a:p>
        </p:txBody>
      </p:sp>
      <p:sp>
        <p:nvSpPr>
          <p:cNvPr id="18" name="object 43"/>
          <p:cNvSpPr txBox="1"/>
          <p:nvPr/>
        </p:nvSpPr>
        <p:spPr>
          <a:xfrm>
            <a:off x="4582972" y="1250039"/>
            <a:ext cx="255617" cy="1893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1" name="object 44"/>
          <p:cNvSpPr txBox="1"/>
          <p:nvPr/>
        </p:nvSpPr>
        <p:spPr>
          <a:xfrm>
            <a:off x="6201708" y="5246966"/>
            <a:ext cx="133697" cy="182284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52" name="TextBox 14"/>
          <p:cNvSpPr txBox="1"/>
          <p:nvPr/>
        </p:nvSpPr>
        <p:spPr>
          <a:xfrm>
            <a:off x="649940" y="3836894"/>
            <a:ext cx="2540000" cy="63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수정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 삭제 버톤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회원등급을 수정하고 회원의 정보를 삭제할 수 있는 버튼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rcRect t="13230"/>
          <a:stretch>
            <a:fillRect/>
          </a:stretch>
        </p:blipFill>
        <p:spPr>
          <a:xfrm>
            <a:off x="3320599" y="1568820"/>
            <a:ext cx="8553900" cy="46821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D  a  t  a  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20719" y="432321"/>
            <a:ext cx="8827561" cy="457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9568" y="149196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 flipH="1">
            <a:off x="4908434" y="1643846"/>
            <a:ext cx="54091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45020" y="3756494"/>
            <a:ext cx="94403" cy="1868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44"/>
          <p:cNvSpPr txBox="1"/>
          <p:nvPr/>
        </p:nvSpPr>
        <p:spPr>
          <a:xfrm>
            <a:off x="7232622" y="3677906"/>
            <a:ext cx="94403" cy="189244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448" y="1955800"/>
            <a:ext cx="2133600" cy="82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거래현황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이번달 신규 회원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신규거래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신규 게시물의 추이를 그래프로 표시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2448" y="3125221"/>
            <a:ext cx="2133600" cy="81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 회원 랭킹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이번달에 게시물을 가장 많이 올린 회원을 랭킹으로 표시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2448" y="3945828"/>
            <a:ext cx="2133600" cy="64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게시물 랭킹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이번달에 가장많은 찜을 받은 게시물을 랭킹으로 표시</a:t>
            </a:r>
          </a:p>
        </p:txBody>
      </p:sp>
      <p:sp>
        <p:nvSpPr>
          <p:cNvPr id="46" name="object 44"/>
          <p:cNvSpPr txBox="1"/>
          <p:nvPr/>
        </p:nvSpPr>
        <p:spPr>
          <a:xfrm>
            <a:off x="9663551" y="3486150"/>
            <a:ext cx="94403" cy="376943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endParaRPr lang="en-US" altLang="ko-KR" sz="1200" b="1">
              <a:solidFill>
                <a:srgbClr val="FF0000"/>
              </a:solidFill>
              <a:latin typeface="Calibri"/>
              <a:cs typeface="Calibri"/>
            </a:endParaRPr>
          </a:p>
          <a:p>
            <a:pPr marL="8467">
              <a:spcBef>
                <a:spcPts val="67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350803" y="4891977"/>
            <a:ext cx="2133601" cy="82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인기 카테고리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카테고리별로 가장 많은 선생님이 등록된 카테고리를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rcRect t="12780"/>
          <a:stretch>
            <a:fillRect/>
          </a:stretch>
        </p:blipFill>
        <p:spPr>
          <a:xfrm>
            <a:off x="3710453" y="1909669"/>
            <a:ext cx="8170936" cy="382307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메시지 전송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8822738" y="2330449"/>
            <a:ext cx="133697" cy="184151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057401"/>
            <a:ext cx="2540000" cy="63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회원 리스트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메시지를 보낼 수 있는 회원을 리스트로 표시하고 체크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124200"/>
            <a:ext cx="2540000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검색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메시지를 보낼 수 있는 회원을 검색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3821667"/>
            <a:ext cx="2540000" cy="64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메시지 전송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회원리스트에서 체크한 회원들을 대상으로 메시지 전송</a:t>
            </a:r>
          </a:p>
        </p:txBody>
      </p:sp>
      <p:sp>
        <p:nvSpPr>
          <p:cNvPr id="18" name="object 43"/>
          <p:cNvSpPr txBox="1"/>
          <p:nvPr/>
        </p:nvSpPr>
        <p:spPr>
          <a:xfrm>
            <a:off x="5040546" y="2006437"/>
            <a:ext cx="255617" cy="19321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rcRect t="12880"/>
          <a:stretch>
            <a:fillRect/>
          </a:stretch>
        </p:blipFill>
        <p:spPr>
          <a:xfrm>
            <a:off x="3578719" y="1326030"/>
            <a:ext cx="8379824" cy="450476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ko-KR" altLang="en-US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공지사항 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172929" y="1770148"/>
            <a:ext cx="94403" cy="182477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437270" y="1488943"/>
            <a:ext cx="94403" cy="187457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0" y="2159001"/>
            <a:ext cx="2286000" cy="100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buAutoNum type="arabicPeriod"/>
              <a:defRPr/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공지사항 리스트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관리자가 작성한 공지사항을 리스트로 표시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해당 리스트 클릭시 상세 공지사항 페이지로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985" y="3429000"/>
            <a:ext cx="2286000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공지사항 추가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버튼 클릭시 공지사항을 추가할 수 있는 페이지로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t="11960"/>
          <a:stretch>
            <a:fillRect/>
          </a:stretch>
        </p:blipFill>
        <p:spPr>
          <a:xfrm>
            <a:off x="3731122" y="1232646"/>
            <a:ext cx="8292790" cy="471020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65827" y="664294"/>
            <a:ext cx="2854893" cy="6120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altLang="ko-KR" sz="4000" b="0" spc="-667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N  O  T  I  C  E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72256" y="502459"/>
            <a:ext cx="8346440" cy="56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82448" y="1481328"/>
            <a:ext cx="2938272" cy="20828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756562" y="1387286"/>
            <a:ext cx="133697" cy="188821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sz="12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057401"/>
            <a:ext cx="2540000" cy="63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공지사항 추가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관리자가 제목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 내용을 작성하고 공지사항을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124200"/>
            <a:ext cx="2540000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공지사항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</a:rPr>
              <a:t>FAQ</a:t>
            </a:r>
          </a:p>
          <a:p>
            <a:pPr lvl="0">
              <a:defRPr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공지사항 추가시 카테고리를 선택하고 등록해서 공지사항인지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</a:rPr>
              <a:t>FAQ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</a:rPr>
              <a:t>인지 구분해서 등록</a:t>
            </a:r>
          </a:p>
        </p:txBody>
      </p:sp>
      <p:sp>
        <p:nvSpPr>
          <p:cNvPr id="18" name="object 43"/>
          <p:cNvSpPr txBox="1"/>
          <p:nvPr/>
        </p:nvSpPr>
        <p:spPr>
          <a:xfrm>
            <a:off x="5021870" y="1604892"/>
            <a:ext cx="255617" cy="189356"/>
          </a:xfrm>
          <a:prstGeom prst="rect">
            <a:avLst/>
          </a:prstGeom>
        </p:spPr>
        <p:txBody>
          <a:bodyPr vert="horz" wrap="square" lIns="0" tIns="8467" rIns="0" bIns="0">
            <a:spAutoFit/>
          </a:bodyPr>
          <a:lstStyle/>
          <a:p>
            <a:pPr marL="8467">
              <a:spcBef>
                <a:spcPts val="67"/>
              </a:spcBef>
              <a:defRPr/>
            </a:pPr>
            <a:r>
              <a:rPr lang="en-US" sz="12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80111" y="65944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유사 사이트 분석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-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공통된 단점 및 해결 방안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0D594EB0-EAA6-4247-A8E5-0CFFC00901DB}"/>
              </a:ext>
            </a:extLst>
          </p:cNvPr>
          <p:cNvSpPr/>
          <p:nvPr/>
        </p:nvSpPr>
        <p:spPr>
          <a:xfrm>
            <a:off x="614603" y="1239522"/>
            <a:ext cx="4331001" cy="4959029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30A0"/>
                </a:solidFill>
              </a:rPr>
              <a:t>공통 단점</a:t>
            </a:r>
            <a:endParaRPr lang="en-US" altLang="ko-KR" sz="3200" b="1" dirty="0">
              <a:solidFill>
                <a:srgbClr val="7030A0"/>
              </a:solidFill>
            </a:endParaRPr>
          </a:p>
          <a:p>
            <a:endParaRPr lang="en-US" altLang="ko-KR" sz="2400" b="1" dirty="0">
              <a:solidFill>
                <a:srgbClr val="7030A0"/>
              </a:solidFill>
            </a:endParaRPr>
          </a:p>
          <a:p>
            <a:r>
              <a:rPr lang="en-US" altLang="ko-KR" sz="2400" b="1" dirty="0">
                <a:solidFill>
                  <a:srgbClr val="7030A0"/>
                </a:solidFill>
              </a:rPr>
              <a:t>1. </a:t>
            </a:r>
            <a:r>
              <a:rPr lang="ko-KR" altLang="en-US" sz="2400" b="1" dirty="0">
                <a:solidFill>
                  <a:srgbClr val="7030A0"/>
                </a:solidFill>
              </a:rPr>
              <a:t>수수료가 비싸다</a:t>
            </a:r>
            <a:r>
              <a:rPr lang="en-US" altLang="ko-KR" sz="2400" b="1" dirty="0">
                <a:solidFill>
                  <a:srgbClr val="7030A0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rgbClr val="7030A0"/>
              </a:solidFill>
            </a:endParaRPr>
          </a:p>
          <a:p>
            <a:r>
              <a:rPr lang="ko-KR" altLang="en-US" sz="1600" b="1" dirty="0" err="1">
                <a:solidFill>
                  <a:srgbClr val="7030A0"/>
                </a:solidFill>
              </a:rPr>
              <a:t>크몽</a:t>
            </a:r>
            <a:r>
              <a:rPr lang="ko-KR" altLang="en-US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b="1" dirty="0">
                <a:solidFill>
                  <a:srgbClr val="7030A0"/>
                </a:solidFill>
              </a:rPr>
              <a:t>– </a:t>
            </a:r>
            <a:r>
              <a:rPr lang="ko-KR" altLang="en-US" sz="1600" b="1" dirty="0">
                <a:solidFill>
                  <a:srgbClr val="7030A0"/>
                </a:solidFill>
              </a:rPr>
              <a:t>판매금의 </a:t>
            </a:r>
            <a:r>
              <a:rPr lang="en-US" altLang="ko-KR" sz="1600" b="1" dirty="0">
                <a:solidFill>
                  <a:srgbClr val="7030A0"/>
                </a:solidFill>
              </a:rPr>
              <a:t>20%</a:t>
            </a:r>
          </a:p>
          <a:p>
            <a:r>
              <a:rPr lang="ko-KR" altLang="en-US" sz="1600" b="1" dirty="0">
                <a:solidFill>
                  <a:srgbClr val="7030A0"/>
                </a:solidFill>
              </a:rPr>
              <a:t>숨고 </a:t>
            </a:r>
            <a:r>
              <a:rPr lang="en-US" altLang="ko-KR" sz="1600" b="1" dirty="0">
                <a:solidFill>
                  <a:srgbClr val="7030A0"/>
                </a:solidFill>
              </a:rPr>
              <a:t>– </a:t>
            </a:r>
            <a:r>
              <a:rPr lang="ko-KR" altLang="en-US" sz="1600" b="1" dirty="0">
                <a:solidFill>
                  <a:srgbClr val="7030A0"/>
                </a:solidFill>
              </a:rPr>
              <a:t>구매자에게 견적서 전송 시 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en-US" altLang="ko-KR" sz="1600" b="1" dirty="0">
                <a:solidFill>
                  <a:srgbClr val="7030A0"/>
                </a:solidFill>
              </a:rPr>
              <a:t>         1</a:t>
            </a:r>
            <a:r>
              <a:rPr lang="ko-KR" altLang="en-US" sz="1600" b="1" dirty="0" err="1">
                <a:solidFill>
                  <a:srgbClr val="7030A0"/>
                </a:solidFill>
              </a:rPr>
              <a:t>크래딧</a:t>
            </a:r>
            <a:r>
              <a:rPr lang="ko-KR" altLang="en-US" sz="1600" b="1" dirty="0">
                <a:solidFill>
                  <a:srgbClr val="7030A0"/>
                </a:solidFill>
              </a:rPr>
              <a:t> 소모</a:t>
            </a:r>
            <a:r>
              <a:rPr lang="en-US" altLang="ko-KR" sz="1600" b="1" dirty="0">
                <a:solidFill>
                  <a:srgbClr val="7030A0"/>
                </a:solidFill>
              </a:rPr>
              <a:t>(</a:t>
            </a:r>
            <a:r>
              <a:rPr lang="ko-KR" altLang="en-US" sz="1600" b="1" dirty="0">
                <a:solidFill>
                  <a:srgbClr val="7030A0"/>
                </a:solidFill>
              </a:rPr>
              <a:t>약 </a:t>
            </a:r>
            <a:r>
              <a:rPr lang="en-US" altLang="ko-KR" sz="1600" b="1" dirty="0">
                <a:solidFill>
                  <a:srgbClr val="7030A0"/>
                </a:solidFill>
              </a:rPr>
              <a:t>1500</a:t>
            </a:r>
            <a:r>
              <a:rPr lang="ko-KR" altLang="en-US" sz="1600" b="1" dirty="0">
                <a:solidFill>
                  <a:srgbClr val="7030A0"/>
                </a:solidFill>
              </a:rPr>
              <a:t>원</a:t>
            </a:r>
            <a:r>
              <a:rPr lang="en-US" altLang="ko-KR" sz="1600" b="1" dirty="0">
                <a:solidFill>
                  <a:srgbClr val="7030A0"/>
                </a:solidFill>
              </a:rPr>
              <a:t>)</a:t>
            </a:r>
          </a:p>
          <a:p>
            <a:pPr algn="ctr"/>
            <a:endParaRPr lang="en-US" altLang="ko-KR" sz="3200" b="1" dirty="0">
              <a:solidFill>
                <a:srgbClr val="7030A0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7030A0"/>
                </a:solidFill>
              </a:rPr>
              <a:t>2. </a:t>
            </a:r>
            <a:r>
              <a:rPr lang="ko-KR" altLang="en-US" sz="2400" b="1" dirty="0">
                <a:solidFill>
                  <a:srgbClr val="7030A0"/>
                </a:solidFill>
              </a:rPr>
              <a:t>판매자를 신뢰 할 수 없다</a:t>
            </a:r>
            <a:r>
              <a:rPr lang="en-US" altLang="ko-KR" sz="2400" b="1" dirty="0">
                <a:solidFill>
                  <a:srgbClr val="7030A0"/>
                </a:solidFill>
              </a:rPr>
              <a:t>.</a:t>
            </a:r>
          </a:p>
          <a:p>
            <a:pPr algn="ctr"/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ko-KR" altLang="en-US" sz="1600" b="1" dirty="0">
                <a:solidFill>
                  <a:srgbClr val="7030A0"/>
                </a:solidFill>
              </a:rPr>
              <a:t>별 점과 리뷰 이외엔 판매자를 평가할 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ko-KR" altLang="en-US" sz="1600" b="1" dirty="0">
                <a:solidFill>
                  <a:srgbClr val="7030A0"/>
                </a:solidFill>
              </a:rPr>
              <a:t>지표가 없다</a:t>
            </a:r>
            <a:r>
              <a:rPr lang="en-US" altLang="ko-KR" sz="1600" b="1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7030A0"/>
                </a:solidFill>
              </a:rPr>
              <a:t>   -&gt; </a:t>
            </a:r>
            <a:r>
              <a:rPr lang="ko-KR" altLang="en-US" sz="1600" b="1" dirty="0">
                <a:solidFill>
                  <a:srgbClr val="7030A0"/>
                </a:solidFill>
              </a:rPr>
              <a:t>조작이 가능한 부분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endParaRPr lang="en-US" altLang="ko-KR" sz="2400" b="1" dirty="0">
              <a:solidFill>
                <a:srgbClr val="7030A0"/>
              </a:solidFill>
            </a:endParaRPr>
          </a:p>
          <a:p>
            <a:pPr algn="ctr"/>
            <a:endParaRPr lang="en-US" altLang="ko-KR" sz="2400" b="1" dirty="0">
              <a:solidFill>
                <a:srgbClr val="7030A0"/>
              </a:solidFill>
            </a:endParaRPr>
          </a:p>
          <a:p>
            <a:pPr algn="ctr"/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62407E8F-9EE1-489C-A5E6-D2DBC431DB76}"/>
              </a:ext>
            </a:extLst>
          </p:cNvPr>
          <p:cNvSpPr/>
          <p:nvPr/>
        </p:nvSpPr>
        <p:spPr>
          <a:xfrm>
            <a:off x="7014414" y="1239522"/>
            <a:ext cx="4562982" cy="4949147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7030A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7030A0"/>
                </a:solidFill>
              </a:rPr>
              <a:t>해결 방안 </a:t>
            </a:r>
            <a:endParaRPr lang="en-US" altLang="ko-KR" sz="2800" b="1" dirty="0">
              <a:solidFill>
                <a:srgbClr val="7030A0"/>
              </a:solidFill>
            </a:endParaRPr>
          </a:p>
          <a:p>
            <a:pPr algn="ctr"/>
            <a:endParaRPr lang="en-US" altLang="ko-KR" sz="2000" b="1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rgbClr val="7030A0"/>
                </a:solidFill>
              </a:rPr>
              <a:t>고정 수수료</a:t>
            </a:r>
            <a:r>
              <a:rPr lang="en-US" altLang="ko-KR" sz="2000" b="1" dirty="0">
                <a:solidFill>
                  <a:srgbClr val="7030A0"/>
                </a:solidFill>
              </a:rPr>
              <a:t>!</a:t>
            </a:r>
          </a:p>
          <a:p>
            <a:endParaRPr lang="en-US" altLang="ko-KR" sz="2000" b="1" dirty="0">
              <a:solidFill>
                <a:srgbClr val="7030A0"/>
              </a:solidFill>
            </a:endParaRPr>
          </a:p>
          <a:p>
            <a:r>
              <a:rPr lang="en-US" altLang="ko-KR" sz="1600" b="1" dirty="0">
                <a:solidFill>
                  <a:srgbClr val="7030A0"/>
                </a:solidFill>
              </a:rPr>
              <a:t>- </a:t>
            </a:r>
            <a:r>
              <a:rPr lang="ko-KR" altLang="en-US" sz="1600" b="1" dirty="0">
                <a:solidFill>
                  <a:srgbClr val="7030A0"/>
                </a:solidFill>
              </a:rPr>
              <a:t>판매 시 고정 수수료를 통해 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ko-KR" altLang="en-US" sz="1600" b="1" dirty="0">
                <a:solidFill>
                  <a:srgbClr val="7030A0"/>
                </a:solidFill>
              </a:rPr>
              <a:t>  판매자의 부담을 덜어준다</a:t>
            </a:r>
            <a:r>
              <a:rPr lang="en-US" altLang="ko-KR" sz="1600" b="1" dirty="0">
                <a:solidFill>
                  <a:srgbClr val="7030A0"/>
                </a:solidFill>
              </a:rPr>
              <a:t>. </a:t>
            </a:r>
            <a:endParaRPr lang="en-US" altLang="ko-KR" sz="2800" b="1" dirty="0">
              <a:solidFill>
                <a:srgbClr val="7030A0"/>
              </a:solidFill>
            </a:endParaRPr>
          </a:p>
          <a:p>
            <a:pPr algn="ctr"/>
            <a:endParaRPr lang="en-US" altLang="ko-KR" sz="2800" b="1" dirty="0">
              <a:solidFill>
                <a:srgbClr val="7030A0"/>
              </a:solidFill>
            </a:endParaRPr>
          </a:p>
          <a:p>
            <a:r>
              <a:rPr lang="en-US" altLang="ko-KR" sz="2000" b="1" dirty="0">
                <a:solidFill>
                  <a:srgbClr val="7030A0"/>
                </a:solidFill>
              </a:rPr>
              <a:t>2. </a:t>
            </a:r>
            <a:r>
              <a:rPr lang="ko-KR" altLang="en-US" sz="2000" b="1" dirty="0">
                <a:solidFill>
                  <a:srgbClr val="7030A0"/>
                </a:solidFill>
              </a:rPr>
              <a:t>추가적 판매자 등급제</a:t>
            </a:r>
            <a:r>
              <a:rPr lang="en-US" altLang="ko-KR" sz="2000" b="1" dirty="0">
                <a:solidFill>
                  <a:srgbClr val="7030A0"/>
                </a:solidFill>
              </a:rPr>
              <a:t>!</a:t>
            </a:r>
          </a:p>
          <a:p>
            <a:endParaRPr lang="en-US" altLang="ko-KR" sz="2000" b="1" dirty="0">
              <a:solidFill>
                <a:srgbClr val="7030A0"/>
              </a:solidFill>
            </a:endParaRPr>
          </a:p>
          <a:p>
            <a:r>
              <a:rPr lang="ko-KR" altLang="en-US" sz="1400" b="1" dirty="0">
                <a:solidFill>
                  <a:srgbClr val="7030A0"/>
                </a:solidFill>
              </a:rPr>
              <a:t>리뷰가 회원이 주는 판매자의 평가였다면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r>
              <a:rPr lang="ko-KR" altLang="en-US" sz="1400" b="1" dirty="0">
                <a:solidFill>
                  <a:srgbClr val="7030A0"/>
                </a:solidFill>
              </a:rPr>
              <a:t>관리자의 입장에서 판매자를 평가하는 지표를 만든다</a:t>
            </a:r>
            <a:r>
              <a:rPr lang="en-US" altLang="ko-KR" sz="1400" b="1" dirty="0">
                <a:solidFill>
                  <a:srgbClr val="7030A0"/>
                </a:solidFill>
              </a:rPr>
              <a:t>. </a:t>
            </a:r>
          </a:p>
          <a:p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en-US" altLang="ko-KR" sz="1600" b="1" dirty="0">
                <a:solidFill>
                  <a:srgbClr val="7030A0"/>
                </a:solidFill>
              </a:rPr>
              <a:t>-&gt; </a:t>
            </a:r>
            <a:r>
              <a:rPr lang="ko-KR" altLang="en-US" sz="1600" b="1" dirty="0">
                <a:solidFill>
                  <a:srgbClr val="7030A0"/>
                </a:solidFill>
              </a:rPr>
              <a:t>회원들이 보다 판매자를 신뢰 할 수 있는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ko-KR" altLang="en-US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b="1" dirty="0">
                <a:solidFill>
                  <a:srgbClr val="7030A0"/>
                </a:solidFill>
              </a:rPr>
              <a:t>  </a:t>
            </a:r>
            <a:r>
              <a:rPr lang="ko-KR" altLang="en-US" sz="1600" b="1" dirty="0">
                <a:solidFill>
                  <a:srgbClr val="7030A0"/>
                </a:solidFill>
              </a:rPr>
              <a:t>지표를 추가한다</a:t>
            </a:r>
            <a:r>
              <a:rPr lang="en-US" altLang="ko-KR" sz="1600" b="1" dirty="0">
                <a:solidFill>
                  <a:srgbClr val="7030A0"/>
                </a:solidFill>
              </a:rPr>
              <a:t>.</a:t>
            </a:r>
            <a:endParaRPr lang="en-US" altLang="ko-KR" b="1" dirty="0">
              <a:solidFill>
                <a:srgbClr val="7030A0"/>
              </a:solidFill>
            </a:endParaRPr>
          </a:p>
          <a:p>
            <a:pPr algn="ctr"/>
            <a:endParaRPr lang="ko-KR" altLang="en-US" b="1" dirty="0">
              <a:solidFill>
                <a:srgbClr val="7030A0"/>
              </a:solidFill>
            </a:endParaRPr>
          </a:p>
          <a:p>
            <a:pPr algn="ctr"/>
            <a:endParaRPr lang="ko-KR" altLang="en-US" sz="1400" dirty="0">
              <a:solidFill>
                <a:srgbClr val="EDE5E2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E337BD-E37E-4644-A0DC-05C4ABAA3A6E}"/>
              </a:ext>
            </a:extLst>
          </p:cNvPr>
          <p:cNvCxnSpPr>
            <a:cxnSpLocks/>
          </p:cNvCxnSpPr>
          <p:nvPr/>
        </p:nvCxnSpPr>
        <p:spPr>
          <a:xfrm>
            <a:off x="614604" y="1944285"/>
            <a:ext cx="4331000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734A2-9349-46CF-B7D8-9C20C8F60ECD}"/>
              </a:ext>
            </a:extLst>
          </p:cNvPr>
          <p:cNvCxnSpPr>
            <a:cxnSpLocks/>
          </p:cNvCxnSpPr>
          <p:nvPr/>
        </p:nvCxnSpPr>
        <p:spPr>
          <a:xfrm>
            <a:off x="7014414" y="2056461"/>
            <a:ext cx="4442054" cy="0"/>
          </a:xfrm>
          <a:prstGeom prst="line">
            <a:avLst/>
          </a:prstGeom>
          <a:noFill/>
          <a:ln>
            <a:solidFill>
              <a:srgbClr val="6F0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09D2BD0-8906-4C33-9776-1FAD1BB89124}"/>
              </a:ext>
            </a:extLst>
          </p:cNvPr>
          <p:cNvSpPr/>
          <p:nvPr/>
        </p:nvSpPr>
        <p:spPr>
          <a:xfrm>
            <a:off x="5457736" y="3083923"/>
            <a:ext cx="1219200" cy="690154"/>
          </a:xfrm>
          <a:prstGeom prst="rightArrow">
            <a:avLst/>
          </a:prstGeom>
          <a:solidFill>
            <a:srgbClr val="AA8F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3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2836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세부 기능 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4962045" y="1702564"/>
            <a:ext cx="2487082" cy="2346679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497949" y="1976952"/>
            <a:ext cx="1402808" cy="1280690"/>
            <a:chOff x="1532076" y="2227872"/>
            <a:chExt cx="506095" cy="563245"/>
          </a:xfrm>
          <a:solidFill>
            <a:srgbClr val="7030A0"/>
          </a:solidFill>
        </p:grpSpPr>
        <p:sp>
          <p:nvSpPr>
            <p:cNvPr id="42" name="object 28"/>
            <p:cNvSpPr/>
            <p:nvPr/>
          </p:nvSpPr>
          <p:spPr>
            <a:xfrm>
              <a:off x="1560360" y="2227872"/>
              <a:ext cx="454025" cy="563245"/>
            </a:xfrm>
            <a:custGeom>
              <a:avLst/>
              <a:gdLst/>
              <a:ahLst/>
              <a:cxnLst/>
              <a:rect l="l" t="t" r="r" b="b"/>
              <a:pathLst>
                <a:path w="454025" h="563244">
                  <a:moveTo>
                    <a:pt x="160616" y="0"/>
                  </a:moveTo>
                  <a:lnTo>
                    <a:pt x="0" y="75437"/>
                  </a:lnTo>
                  <a:lnTo>
                    <a:pt x="0" y="563232"/>
                  </a:lnTo>
                  <a:lnTo>
                    <a:pt x="453783" y="563232"/>
                  </a:lnTo>
                  <a:lnTo>
                    <a:pt x="453783" y="540003"/>
                  </a:lnTo>
                  <a:lnTo>
                    <a:pt x="23228" y="540003"/>
                  </a:lnTo>
                  <a:lnTo>
                    <a:pt x="23228" y="90195"/>
                  </a:lnTo>
                  <a:lnTo>
                    <a:pt x="161137" y="25412"/>
                  </a:lnTo>
                  <a:lnTo>
                    <a:pt x="221044" y="25412"/>
                  </a:lnTo>
                  <a:lnTo>
                    <a:pt x="160616" y="0"/>
                  </a:lnTo>
                  <a:close/>
                </a:path>
                <a:path w="454025" h="563244">
                  <a:moveTo>
                    <a:pt x="221044" y="25412"/>
                  </a:moveTo>
                  <a:lnTo>
                    <a:pt x="161137" y="25412"/>
                  </a:lnTo>
                  <a:lnTo>
                    <a:pt x="430568" y="138709"/>
                  </a:lnTo>
                  <a:lnTo>
                    <a:pt x="430568" y="540003"/>
                  </a:lnTo>
                  <a:lnTo>
                    <a:pt x="453783" y="540003"/>
                  </a:lnTo>
                  <a:lnTo>
                    <a:pt x="453783" y="123291"/>
                  </a:lnTo>
                  <a:lnTo>
                    <a:pt x="221044" y="2541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/>
            <p:cNvSpPr/>
            <p:nvPr/>
          </p:nvSpPr>
          <p:spPr>
            <a:xfrm>
              <a:off x="1707019" y="2651607"/>
              <a:ext cx="156210" cy="119380"/>
            </a:xfrm>
            <a:custGeom>
              <a:avLst/>
              <a:gdLst/>
              <a:ahLst/>
              <a:cxnLst/>
              <a:rect l="l" t="t" r="r" b="b"/>
              <a:pathLst>
                <a:path w="156210" h="119380">
                  <a:moveTo>
                    <a:pt x="98145" y="0"/>
                  </a:moveTo>
                  <a:lnTo>
                    <a:pt x="57556" y="0"/>
                  </a:lnTo>
                  <a:lnTo>
                    <a:pt x="35174" y="4530"/>
                  </a:lnTo>
                  <a:lnTo>
                    <a:pt x="16876" y="16876"/>
                  </a:lnTo>
                  <a:lnTo>
                    <a:pt x="4530" y="35174"/>
                  </a:lnTo>
                  <a:lnTo>
                    <a:pt x="0" y="57556"/>
                  </a:lnTo>
                  <a:lnTo>
                    <a:pt x="0" y="104762"/>
                  </a:lnTo>
                  <a:lnTo>
                    <a:pt x="42419" y="116730"/>
                  </a:lnTo>
                  <a:lnTo>
                    <a:pt x="72555" y="118783"/>
                  </a:lnTo>
                  <a:lnTo>
                    <a:pt x="92563" y="117947"/>
                  </a:lnTo>
                  <a:lnTo>
                    <a:pt x="112976" y="115449"/>
                  </a:lnTo>
                  <a:lnTo>
                    <a:pt x="133727" y="111303"/>
                  </a:lnTo>
                  <a:lnTo>
                    <a:pt x="154829" y="105498"/>
                  </a:lnTo>
                  <a:lnTo>
                    <a:pt x="155714" y="105219"/>
                  </a:lnTo>
                  <a:lnTo>
                    <a:pt x="155676" y="57556"/>
                  </a:lnTo>
                  <a:lnTo>
                    <a:pt x="151148" y="35174"/>
                  </a:lnTo>
                  <a:lnTo>
                    <a:pt x="138807" y="16876"/>
                  </a:lnTo>
                  <a:lnTo>
                    <a:pt x="120518" y="4530"/>
                  </a:lnTo>
                  <a:lnTo>
                    <a:pt x="981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0"/>
            <p:cNvSpPr/>
            <p:nvPr/>
          </p:nvSpPr>
          <p:spPr>
            <a:xfrm>
              <a:off x="1740712" y="2552675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44157" y="0"/>
                  </a:moveTo>
                  <a:lnTo>
                    <a:pt x="26987" y="3473"/>
                  </a:lnTo>
                  <a:lnTo>
                    <a:pt x="12949" y="12941"/>
                  </a:lnTo>
                  <a:lnTo>
                    <a:pt x="3476" y="26971"/>
                  </a:lnTo>
                  <a:lnTo>
                    <a:pt x="0" y="44132"/>
                  </a:lnTo>
                  <a:lnTo>
                    <a:pt x="3476" y="61303"/>
                  </a:lnTo>
                  <a:lnTo>
                    <a:pt x="12949" y="75341"/>
                  </a:lnTo>
                  <a:lnTo>
                    <a:pt x="26987" y="84814"/>
                  </a:lnTo>
                  <a:lnTo>
                    <a:pt x="44157" y="88290"/>
                  </a:lnTo>
                  <a:lnTo>
                    <a:pt x="61321" y="84814"/>
                  </a:lnTo>
                  <a:lnTo>
                    <a:pt x="75355" y="75341"/>
                  </a:lnTo>
                  <a:lnTo>
                    <a:pt x="84827" y="61303"/>
                  </a:lnTo>
                  <a:lnTo>
                    <a:pt x="88303" y="44132"/>
                  </a:lnTo>
                  <a:lnTo>
                    <a:pt x="84827" y="26971"/>
                  </a:lnTo>
                  <a:lnTo>
                    <a:pt x="75355" y="12941"/>
                  </a:lnTo>
                  <a:lnTo>
                    <a:pt x="61321" y="3473"/>
                  </a:lnTo>
                  <a:lnTo>
                    <a:pt x="4415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1"/>
            <p:cNvSpPr/>
            <p:nvPr/>
          </p:nvSpPr>
          <p:spPr>
            <a:xfrm>
              <a:off x="1627885" y="2602243"/>
              <a:ext cx="109855" cy="156210"/>
            </a:xfrm>
            <a:custGeom>
              <a:avLst/>
              <a:gdLst/>
              <a:ahLst/>
              <a:cxnLst/>
              <a:rect l="l" t="t" r="r" b="b"/>
              <a:pathLst>
                <a:path w="109855" h="156210">
                  <a:moveTo>
                    <a:pt x="60337" y="155320"/>
                  </a:moveTo>
                  <a:lnTo>
                    <a:pt x="13030" y="155320"/>
                  </a:lnTo>
                  <a:lnTo>
                    <a:pt x="42054" y="155474"/>
                  </a:lnTo>
                  <a:lnTo>
                    <a:pt x="60337" y="155943"/>
                  </a:lnTo>
                  <a:lnTo>
                    <a:pt x="60337" y="155320"/>
                  </a:lnTo>
                  <a:close/>
                </a:path>
                <a:path w="109855" h="156210">
                  <a:moveTo>
                    <a:pt x="94310" y="0"/>
                  </a:moveTo>
                  <a:lnTo>
                    <a:pt x="57543" y="0"/>
                  </a:lnTo>
                  <a:lnTo>
                    <a:pt x="35163" y="4529"/>
                  </a:lnTo>
                  <a:lnTo>
                    <a:pt x="16870" y="16875"/>
                  </a:lnTo>
                  <a:lnTo>
                    <a:pt x="4528" y="35168"/>
                  </a:lnTo>
                  <a:lnTo>
                    <a:pt x="0" y="57543"/>
                  </a:lnTo>
                  <a:lnTo>
                    <a:pt x="304" y="155625"/>
                  </a:lnTo>
                  <a:lnTo>
                    <a:pt x="13030" y="155320"/>
                  </a:lnTo>
                  <a:lnTo>
                    <a:pt x="60337" y="155320"/>
                  </a:lnTo>
                  <a:lnTo>
                    <a:pt x="60337" y="107010"/>
                  </a:lnTo>
                  <a:lnTo>
                    <a:pt x="63900" y="84134"/>
                  </a:lnTo>
                  <a:lnTo>
                    <a:pt x="73923" y="63738"/>
                  </a:lnTo>
                  <a:lnTo>
                    <a:pt x="89409" y="47156"/>
                  </a:lnTo>
                  <a:lnTo>
                    <a:pt x="109359" y="35725"/>
                  </a:lnTo>
                  <a:lnTo>
                    <a:pt x="103500" y="27769"/>
                  </a:lnTo>
                  <a:lnTo>
                    <a:pt x="98996" y="19067"/>
                  </a:lnTo>
                  <a:lnTo>
                    <a:pt x="95911" y="9762"/>
                  </a:lnTo>
                  <a:lnTo>
                    <a:pt x="9431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2"/>
            <p:cNvSpPr/>
            <p:nvPr/>
          </p:nvSpPr>
          <p:spPr>
            <a:xfrm>
              <a:off x="1824659" y="2503322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4">
                  <a:moveTo>
                    <a:pt x="44132" y="0"/>
                  </a:moveTo>
                  <a:lnTo>
                    <a:pt x="26965" y="3473"/>
                  </a:lnTo>
                  <a:lnTo>
                    <a:pt x="12936" y="12941"/>
                  </a:lnTo>
                  <a:lnTo>
                    <a:pt x="3472" y="26971"/>
                  </a:lnTo>
                  <a:lnTo>
                    <a:pt x="0" y="44132"/>
                  </a:lnTo>
                  <a:lnTo>
                    <a:pt x="25" y="44970"/>
                  </a:lnTo>
                  <a:lnTo>
                    <a:pt x="7997" y="52753"/>
                  </a:lnTo>
                  <a:lnTo>
                    <a:pt x="14406" y="61701"/>
                  </a:lnTo>
                  <a:lnTo>
                    <a:pt x="19136" y="71618"/>
                  </a:lnTo>
                  <a:lnTo>
                    <a:pt x="22072" y="82308"/>
                  </a:lnTo>
                  <a:lnTo>
                    <a:pt x="28790" y="86220"/>
                  </a:lnTo>
                  <a:lnTo>
                    <a:pt x="36385" y="88264"/>
                  </a:lnTo>
                  <a:lnTo>
                    <a:pt x="44132" y="88264"/>
                  </a:lnTo>
                  <a:lnTo>
                    <a:pt x="61301" y="84791"/>
                  </a:lnTo>
                  <a:lnTo>
                    <a:pt x="75334" y="75323"/>
                  </a:lnTo>
                  <a:lnTo>
                    <a:pt x="84803" y="61293"/>
                  </a:lnTo>
                  <a:lnTo>
                    <a:pt x="88277" y="44132"/>
                  </a:lnTo>
                  <a:lnTo>
                    <a:pt x="84803" y="26971"/>
                  </a:lnTo>
                  <a:lnTo>
                    <a:pt x="75334" y="12941"/>
                  </a:lnTo>
                  <a:lnTo>
                    <a:pt x="61301" y="3473"/>
                  </a:lnTo>
                  <a:lnTo>
                    <a:pt x="4413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3"/>
            <p:cNvSpPr/>
            <p:nvPr/>
          </p:nvSpPr>
          <p:spPr>
            <a:xfrm>
              <a:off x="1832482" y="2602243"/>
              <a:ext cx="114300" cy="156210"/>
            </a:xfrm>
            <a:custGeom>
              <a:avLst/>
              <a:gdLst/>
              <a:ahLst/>
              <a:cxnLst/>
              <a:rect l="l" t="t" r="r" b="b"/>
              <a:pathLst>
                <a:path w="114300" h="156210">
                  <a:moveTo>
                    <a:pt x="114033" y="155346"/>
                  </a:moveTo>
                  <a:lnTo>
                    <a:pt x="54902" y="155346"/>
                  </a:lnTo>
                  <a:lnTo>
                    <a:pt x="96785" y="155408"/>
                  </a:lnTo>
                  <a:lnTo>
                    <a:pt x="114033" y="155676"/>
                  </a:lnTo>
                  <a:lnTo>
                    <a:pt x="114033" y="155346"/>
                  </a:lnTo>
                  <a:close/>
                </a:path>
                <a:path w="114300" h="156210">
                  <a:moveTo>
                    <a:pt x="56616" y="0"/>
                  </a:moveTo>
                  <a:lnTo>
                    <a:pt x="15049" y="12"/>
                  </a:lnTo>
                  <a:lnTo>
                    <a:pt x="13442" y="9780"/>
                  </a:lnTo>
                  <a:lnTo>
                    <a:pt x="10358" y="19083"/>
                  </a:lnTo>
                  <a:lnTo>
                    <a:pt x="5857" y="27778"/>
                  </a:lnTo>
                  <a:lnTo>
                    <a:pt x="0" y="35725"/>
                  </a:lnTo>
                  <a:lnTo>
                    <a:pt x="19955" y="47163"/>
                  </a:lnTo>
                  <a:lnTo>
                    <a:pt x="35440" y="63747"/>
                  </a:lnTo>
                  <a:lnTo>
                    <a:pt x="45461" y="84141"/>
                  </a:lnTo>
                  <a:lnTo>
                    <a:pt x="49021" y="107010"/>
                  </a:lnTo>
                  <a:lnTo>
                    <a:pt x="49021" y="155575"/>
                  </a:lnTo>
                  <a:lnTo>
                    <a:pt x="54902" y="155346"/>
                  </a:lnTo>
                  <a:lnTo>
                    <a:pt x="114033" y="155346"/>
                  </a:lnTo>
                  <a:lnTo>
                    <a:pt x="114160" y="57543"/>
                  </a:lnTo>
                  <a:lnTo>
                    <a:pt x="109630" y="35168"/>
                  </a:lnTo>
                  <a:lnTo>
                    <a:pt x="97285" y="16875"/>
                  </a:lnTo>
                  <a:lnTo>
                    <a:pt x="78991" y="4529"/>
                  </a:lnTo>
                  <a:lnTo>
                    <a:pt x="566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4"/>
            <p:cNvSpPr/>
            <p:nvPr/>
          </p:nvSpPr>
          <p:spPr>
            <a:xfrm>
              <a:off x="1661591" y="2503297"/>
              <a:ext cx="88265" cy="88900"/>
            </a:xfrm>
            <a:custGeom>
              <a:avLst/>
              <a:gdLst/>
              <a:ahLst/>
              <a:cxnLst/>
              <a:rect l="l" t="t" r="r" b="b"/>
              <a:pathLst>
                <a:path w="88264" h="88900">
                  <a:moveTo>
                    <a:pt x="44119" y="0"/>
                  </a:moveTo>
                  <a:lnTo>
                    <a:pt x="26965" y="3474"/>
                  </a:lnTo>
                  <a:lnTo>
                    <a:pt x="12939" y="12942"/>
                  </a:lnTo>
                  <a:lnTo>
                    <a:pt x="3473" y="26976"/>
                  </a:lnTo>
                  <a:lnTo>
                    <a:pt x="0" y="44145"/>
                  </a:lnTo>
                  <a:lnTo>
                    <a:pt x="3473" y="61313"/>
                  </a:lnTo>
                  <a:lnTo>
                    <a:pt x="12941" y="75347"/>
                  </a:lnTo>
                  <a:lnTo>
                    <a:pt x="26971" y="84816"/>
                  </a:lnTo>
                  <a:lnTo>
                    <a:pt x="44132" y="88290"/>
                  </a:lnTo>
                  <a:lnTo>
                    <a:pt x="49872" y="88290"/>
                  </a:lnTo>
                  <a:lnTo>
                    <a:pt x="55511" y="87160"/>
                  </a:lnTo>
                  <a:lnTo>
                    <a:pt x="60934" y="84924"/>
                  </a:lnTo>
                  <a:lnTo>
                    <a:pt x="64122" y="72072"/>
                  </a:lnTo>
                  <a:lnTo>
                    <a:pt x="69857" y="60328"/>
                  </a:lnTo>
                  <a:lnTo>
                    <a:pt x="77938" y="50016"/>
                  </a:lnTo>
                  <a:lnTo>
                    <a:pt x="88163" y="41465"/>
                  </a:lnTo>
                  <a:lnTo>
                    <a:pt x="83962" y="25274"/>
                  </a:lnTo>
                  <a:lnTo>
                    <a:pt x="74347" y="12103"/>
                  </a:lnTo>
                  <a:lnTo>
                    <a:pt x="60629" y="3246"/>
                  </a:lnTo>
                  <a:lnTo>
                    <a:pt x="441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5"/>
            <p:cNvSpPr/>
            <p:nvPr/>
          </p:nvSpPr>
          <p:spPr>
            <a:xfrm>
              <a:off x="1627885" y="2503297"/>
              <a:ext cx="121920" cy="255270"/>
            </a:xfrm>
            <a:custGeom>
              <a:avLst/>
              <a:gdLst/>
              <a:ahLst/>
              <a:cxnLst/>
              <a:rect l="l" t="t" r="r" b="b"/>
              <a:pathLst>
                <a:path w="121919" h="255269">
                  <a:moveTo>
                    <a:pt x="77825" y="0"/>
                  </a:moveTo>
                  <a:lnTo>
                    <a:pt x="60671" y="3476"/>
                  </a:lnTo>
                  <a:lnTo>
                    <a:pt x="46645" y="12949"/>
                  </a:lnTo>
                  <a:lnTo>
                    <a:pt x="37179" y="26987"/>
                  </a:lnTo>
                  <a:lnTo>
                    <a:pt x="33705" y="44157"/>
                  </a:lnTo>
                  <a:lnTo>
                    <a:pt x="37179" y="61319"/>
                  </a:lnTo>
                  <a:lnTo>
                    <a:pt x="46647" y="75349"/>
                  </a:lnTo>
                  <a:lnTo>
                    <a:pt x="60677" y="84816"/>
                  </a:lnTo>
                  <a:lnTo>
                    <a:pt x="77838" y="88290"/>
                  </a:lnTo>
                  <a:lnTo>
                    <a:pt x="83578" y="88290"/>
                  </a:lnTo>
                  <a:lnTo>
                    <a:pt x="89217" y="87160"/>
                  </a:lnTo>
                  <a:lnTo>
                    <a:pt x="94640" y="84924"/>
                  </a:lnTo>
                  <a:lnTo>
                    <a:pt x="97828" y="72073"/>
                  </a:lnTo>
                  <a:lnTo>
                    <a:pt x="103563" y="60329"/>
                  </a:lnTo>
                  <a:lnTo>
                    <a:pt x="111644" y="50022"/>
                  </a:lnTo>
                  <a:lnTo>
                    <a:pt x="121869" y="41478"/>
                  </a:lnTo>
                  <a:lnTo>
                    <a:pt x="117668" y="25279"/>
                  </a:lnTo>
                  <a:lnTo>
                    <a:pt x="108053" y="12104"/>
                  </a:lnTo>
                  <a:lnTo>
                    <a:pt x="94335" y="3246"/>
                  </a:lnTo>
                  <a:lnTo>
                    <a:pt x="77825" y="0"/>
                  </a:lnTo>
                  <a:close/>
                </a:path>
                <a:path w="121919" h="255269">
                  <a:moveTo>
                    <a:pt x="60337" y="254266"/>
                  </a:moveTo>
                  <a:lnTo>
                    <a:pt x="23964" y="254266"/>
                  </a:lnTo>
                  <a:lnTo>
                    <a:pt x="42056" y="254420"/>
                  </a:lnTo>
                  <a:lnTo>
                    <a:pt x="60337" y="254889"/>
                  </a:lnTo>
                  <a:lnTo>
                    <a:pt x="60337" y="254266"/>
                  </a:lnTo>
                  <a:close/>
                </a:path>
                <a:path w="121919" h="255269">
                  <a:moveTo>
                    <a:pt x="94322" y="98945"/>
                  </a:moveTo>
                  <a:lnTo>
                    <a:pt x="57543" y="98945"/>
                  </a:lnTo>
                  <a:lnTo>
                    <a:pt x="35163" y="103475"/>
                  </a:lnTo>
                  <a:lnTo>
                    <a:pt x="16870" y="115820"/>
                  </a:lnTo>
                  <a:lnTo>
                    <a:pt x="4528" y="134114"/>
                  </a:lnTo>
                  <a:lnTo>
                    <a:pt x="0" y="156489"/>
                  </a:lnTo>
                  <a:lnTo>
                    <a:pt x="304" y="254571"/>
                  </a:lnTo>
                  <a:lnTo>
                    <a:pt x="13030" y="254266"/>
                  </a:lnTo>
                  <a:lnTo>
                    <a:pt x="60337" y="254266"/>
                  </a:lnTo>
                  <a:lnTo>
                    <a:pt x="60337" y="205955"/>
                  </a:lnTo>
                  <a:lnTo>
                    <a:pt x="63900" y="183080"/>
                  </a:lnTo>
                  <a:lnTo>
                    <a:pt x="73923" y="162683"/>
                  </a:lnTo>
                  <a:lnTo>
                    <a:pt x="89409" y="146101"/>
                  </a:lnTo>
                  <a:lnTo>
                    <a:pt x="109359" y="134670"/>
                  </a:lnTo>
                  <a:lnTo>
                    <a:pt x="103507" y="126715"/>
                  </a:lnTo>
                  <a:lnTo>
                    <a:pt x="99007" y="118013"/>
                  </a:lnTo>
                  <a:lnTo>
                    <a:pt x="95924" y="108708"/>
                  </a:lnTo>
                  <a:lnTo>
                    <a:pt x="94322" y="9894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6"/>
            <p:cNvSpPr/>
            <p:nvPr/>
          </p:nvSpPr>
          <p:spPr>
            <a:xfrm>
              <a:off x="1824659" y="2503309"/>
              <a:ext cx="122555" cy="254635"/>
            </a:xfrm>
            <a:custGeom>
              <a:avLst/>
              <a:gdLst/>
              <a:ahLst/>
              <a:cxnLst/>
              <a:rect l="l" t="t" r="r" b="b"/>
              <a:pathLst>
                <a:path w="122555" h="254635">
                  <a:moveTo>
                    <a:pt x="44145" y="0"/>
                  </a:moveTo>
                  <a:lnTo>
                    <a:pt x="26976" y="3474"/>
                  </a:lnTo>
                  <a:lnTo>
                    <a:pt x="12942" y="12942"/>
                  </a:lnTo>
                  <a:lnTo>
                    <a:pt x="3474" y="26976"/>
                  </a:lnTo>
                  <a:lnTo>
                    <a:pt x="0" y="44145"/>
                  </a:lnTo>
                  <a:lnTo>
                    <a:pt x="25" y="44970"/>
                  </a:lnTo>
                  <a:lnTo>
                    <a:pt x="7997" y="52760"/>
                  </a:lnTo>
                  <a:lnTo>
                    <a:pt x="14406" y="61712"/>
                  </a:lnTo>
                  <a:lnTo>
                    <a:pt x="19136" y="71631"/>
                  </a:lnTo>
                  <a:lnTo>
                    <a:pt x="22072" y="82321"/>
                  </a:lnTo>
                  <a:lnTo>
                    <a:pt x="28803" y="86220"/>
                  </a:lnTo>
                  <a:lnTo>
                    <a:pt x="36385" y="88277"/>
                  </a:lnTo>
                  <a:lnTo>
                    <a:pt x="44145" y="88277"/>
                  </a:lnTo>
                  <a:lnTo>
                    <a:pt x="61311" y="84803"/>
                  </a:lnTo>
                  <a:lnTo>
                    <a:pt x="75341" y="75336"/>
                  </a:lnTo>
                  <a:lnTo>
                    <a:pt x="84805" y="61306"/>
                  </a:lnTo>
                  <a:lnTo>
                    <a:pt x="88277" y="44145"/>
                  </a:lnTo>
                  <a:lnTo>
                    <a:pt x="84805" y="26976"/>
                  </a:lnTo>
                  <a:lnTo>
                    <a:pt x="75341" y="12942"/>
                  </a:lnTo>
                  <a:lnTo>
                    <a:pt x="61311" y="3474"/>
                  </a:lnTo>
                  <a:lnTo>
                    <a:pt x="44145" y="0"/>
                  </a:lnTo>
                  <a:close/>
                </a:path>
                <a:path w="122555" h="254635">
                  <a:moveTo>
                    <a:pt x="121869" y="254177"/>
                  </a:moveTo>
                  <a:lnTo>
                    <a:pt x="80835" y="254177"/>
                  </a:lnTo>
                  <a:lnTo>
                    <a:pt x="121869" y="254609"/>
                  </a:lnTo>
                  <a:lnTo>
                    <a:pt x="121869" y="254177"/>
                  </a:lnTo>
                  <a:close/>
                </a:path>
                <a:path w="122555" h="254635">
                  <a:moveTo>
                    <a:pt x="64439" y="98932"/>
                  </a:moveTo>
                  <a:lnTo>
                    <a:pt x="22872" y="98945"/>
                  </a:lnTo>
                  <a:lnTo>
                    <a:pt x="21265" y="108713"/>
                  </a:lnTo>
                  <a:lnTo>
                    <a:pt x="18181" y="118016"/>
                  </a:lnTo>
                  <a:lnTo>
                    <a:pt x="13680" y="126711"/>
                  </a:lnTo>
                  <a:lnTo>
                    <a:pt x="7823" y="134658"/>
                  </a:lnTo>
                  <a:lnTo>
                    <a:pt x="27781" y="146096"/>
                  </a:lnTo>
                  <a:lnTo>
                    <a:pt x="43270" y="162680"/>
                  </a:lnTo>
                  <a:lnTo>
                    <a:pt x="53294" y="183074"/>
                  </a:lnTo>
                  <a:lnTo>
                    <a:pt x="56857" y="205943"/>
                  </a:lnTo>
                  <a:lnTo>
                    <a:pt x="56857" y="254508"/>
                  </a:lnTo>
                  <a:lnTo>
                    <a:pt x="62725" y="254279"/>
                  </a:lnTo>
                  <a:lnTo>
                    <a:pt x="121869" y="254177"/>
                  </a:lnTo>
                  <a:lnTo>
                    <a:pt x="121983" y="156476"/>
                  </a:lnTo>
                  <a:lnTo>
                    <a:pt x="117453" y="134101"/>
                  </a:lnTo>
                  <a:lnTo>
                    <a:pt x="105108" y="115808"/>
                  </a:lnTo>
                  <a:lnTo>
                    <a:pt x="86814" y="103462"/>
                  </a:lnTo>
                  <a:lnTo>
                    <a:pt x="64439" y="989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7"/>
            <p:cNvSpPr/>
            <p:nvPr/>
          </p:nvSpPr>
          <p:spPr>
            <a:xfrm>
              <a:off x="1707019" y="2552675"/>
              <a:ext cx="156210" cy="217804"/>
            </a:xfrm>
            <a:custGeom>
              <a:avLst/>
              <a:gdLst/>
              <a:ahLst/>
              <a:cxnLst/>
              <a:rect l="l" t="t" r="r" b="b"/>
              <a:pathLst>
                <a:path w="156210" h="217805">
                  <a:moveTo>
                    <a:pt x="77850" y="0"/>
                  </a:moveTo>
                  <a:lnTo>
                    <a:pt x="60680" y="3473"/>
                  </a:lnTo>
                  <a:lnTo>
                    <a:pt x="46642" y="12941"/>
                  </a:lnTo>
                  <a:lnTo>
                    <a:pt x="37169" y="26971"/>
                  </a:lnTo>
                  <a:lnTo>
                    <a:pt x="33693" y="44132"/>
                  </a:lnTo>
                  <a:lnTo>
                    <a:pt x="37169" y="61303"/>
                  </a:lnTo>
                  <a:lnTo>
                    <a:pt x="46642" y="75341"/>
                  </a:lnTo>
                  <a:lnTo>
                    <a:pt x="60680" y="84814"/>
                  </a:lnTo>
                  <a:lnTo>
                    <a:pt x="77850" y="88290"/>
                  </a:lnTo>
                  <a:lnTo>
                    <a:pt x="95014" y="84814"/>
                  </a:lnTo>
                  <a:lnTo>
                    <a:pt x="109048" y="75341"/>
                  </a:lnTo>
                  <a:lnTo>
                    <a:pt x="118520" y="61303"/>
                  </a:lnTo>
                  <a:lnTo>
                    <a:pt x="121996" y="44132"/>
                  </a:lnTo>
                  <a:lnTo>
                    <a:pt x="118520" y="26971"/>
                  </a:lnTo>
                  <a:lnTo>
                    <a:pt x="109048" y="12941"/>
                  </a:lnTo>
                  <a:lnTo>
                    <a:pt x="95014" y="3473"/>
                  </a:lnTo>
                  <a:lnTo>
                    <a:pt x="77850" y="0"/>
                  </a:lnTo>
                  <a:close/>
                </a:path>
                <a:path w="156210" h="217805">
                  <a:moveTo>
                    <a:pt x="98145" y="98933"/>
                  </a:moveTo>
                  <a:lnTo>
                    <a:pt x="57543" y="98933"/>
                  </a:lnTo>
                  <a:lnTo>
                    <a:pt x="35163" y="103463"/>
                  </a:lnTo>
                  <a:lnTo>
                    <a:pt x="16870" y="115809"/>
                  </a:lnTo>
                  <a:lnTo>
                    <a:pt x="4528" y="134107"/>
                  </a:lnTo>
                  <a:lnTo>
                    <a:pt x="0" y="156489"/>
                  </a:lnTo>
                  <a:lnTo>
                    <a:pt x="0" y="203682"/>
                  </a:lnTo>
                  <a:lnTo>
                    <a:pt x="42414" y="215652"/>
                  </a:lnTo>
                  <a:lnTo>
                    <a:pt x="72555" y="217703"/>
                  </a:lnTo>
                  <a:lnTo>
                    <a:pt x="92557" y="216869"/>
                  </a:lnTo>
                  <a:lnTo>
                    <a:pt x="112971" y="214376"/>
                  </a:lnTo>
                  <a:lnTo>
                    <a:pt x="133725" y="210234"/>
                  </a:lnTo>
                  <a:lnTo>
                    <a:pt x="154829" y="204431"/>
                  </a:lnTo>
                  <a:lnTo>
                    <a:pt x="155714" y="204152"/>
                  </a:lnTo>
                  <a:lnTo>
                    <a:pt x="155676" y="156489"/>
                  </a:lnTo>
                  <a:lnTo>
                    <a:pt x="151148" y="134107"/>
                  </a:lnTo>
                  <a:lnTo>
                    <a:pt x="138807" y="115809"/>
                  </a:lnTo>
                  <a:lnTo>
                    <a:pt x="120518" y="103463"/>
                  </a:lnTo>
                  <a:lnTo>
                    <a:pt x="98145" y="9893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8"/>
            <p:cNvSpPr/>
            <p:nvPr/>
          </p:nvSpPr>
          <p:spPr>
            <a:xfrm>
              <a:off x="1729803" y="2272589"/>
              <a:ext cx="247650" cy="162560"/>
            </a:xfrm>
            <a:custGeom>
              <a:avLst/>
              <a:gdLst/>
              <a:ahLst/>
              <a:cxnLst/>
              <a:rect l="l" t="t" r="r" b="b"/>
              <a:pathLst>
                <a:path w="247650" h="162560">
                  <a:moveTo>
                    <a:pt x="0" y="0"/>
                  </a:moveTo>
                  <a:lnTo>
                    <a:pt x="0" y="85712"/>
                  </a:lnTo>
                  <a:lnTo>
                    <a:pt x="247332" y="162102"/>
                  </a:lnTo>
                  <a:lnTo>
                    <a:pt x="247332" y="146367"/>
                  </a:lnTo>
                  <a:lnTo>
                    <a:pt x="235711" y="146367"/>
                  </a:lnTo>
                  <a:lnTo>
                    <a:pt x="11607" y="77152"/>
                  </a:lnTo>
                  <a:lnTo>
                    <a:pt x="11607" y="17259"/>
                  </a:lnTo>
                  <a:lnTo>
                    <a:pt x="42472" y="17259"/>
                  </a:lnTo>
                  <a:lnTo>
                    <a:pt x="0" y="0"/>
                  </a:lnTo>
                  <a:close/>
                </a:path>
                <a:path w="247650" h="162560">
                  <a:moveTo>
                    <a:pt x="42472" y="17259"/>
                  </a:moveTo>
                  <a:lnTo>
                    <a:pt x="11607" y="17259"/>
                  </a:lnTo>
                  <a:lnTo>
                    <a:pt x="235711" y="108318"/>
                  </a:lnTo>
                  <a:lnTo>
                    <a:pt x="235711" y="146367"/>
                  </a:lnTo>
                  <a:lnTo>
                    <a:pt x="247332" y="146367"/>
                  </a:lnTo>
                  <a:lnTo>
                    <a:pt x="247332" y="100507"/>
                  </a:lnTo>
                  <a:lnTo>
                    <a:pt x="42472" y="1725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9"/>
            <p:cNvSpPr/>
            <p:nvPr/>
          </p:nvSpPr>
          <p:spPr>
            <a:xfrm>
              <a:off x="1729803" y="2372144"/>
              <a:ext cx="247650" cy="135255"/>
            </a:xfrm>
            <a:custGeom>
              <a:avLst/>
              <a:gdLst/>
              <a:ahLst/>
              <a:cxnLst/>
              <a:rect l="l" t="t" r="r" b="b"/>
              <a:pathLst>
                <a:path w="247650" h="135255">
                  <a:moveTo>
                    <a:pt x="0" y="0"/>
                  </a:moveTo>
                  <a:lnTo>
                    <a:pt x="0" y="85344"/>
                  </a:lnTo>
                  <a:lnTo>
                    <a:pt x="247332" y="135064"/>
                  </a:lnTo>
                  <a:lnTo>
                    <a:pt x="247332" y="120891"/>
                  </a:lnTo>
                  <a:lnTo>
                    <a:pt x="235711" y="120891"/>
                  </a:lnTo>
                  <a:lnTo>
                    <a:pt x="11607" y="75819"/>
                  </a:lnTo>
                  <a:lnTo>
                    <a:pt x="11607" y="15532"/>
                  </a:lnTo>
                  <a:lnTo>
                    <a:pt x="52734" y="15532"/>
                  </a:lnTo>
                  <a:lnTo>
                    <a:pt x="0" y="0"/>
                  </a:lnTo>
                  <a:close/>
                </a:path>
                <a:path w="247650" h="135255">
                  <a:moveTo>
                    <a:pt x="52734" y="15532"/>
                  </a:moveTo>
                  <a:lnTo>
                    <a:pt x="11607" y="15532"/>
                  </a:lnTo>
                  <a:lnTo>
                    <a:pt x="235711" y="81521"/>
                  </a:lnTo>
                  <a:lnTo>
                    <a:pt x="235711" y="120891"/>
                  </a:lnTo>
                  <a:lnTo>
                    <a:pt x="247332" y="120891"/>
                  </a:lnTo>
                  <a:lnTo>
                    <a:pt x="247332" y="72847"/>
                  </a:lnTo>
                  <a:lnTo>
                    <a:pt x="52734" y="155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0"/>
            <p:cNvSpPr/>
            <p:nvPr/>
          </p:nvSpPr>
          <p:spPr>
            <a:xfrm>
              <a:off x="1532076" y="2791117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4">
                  <a:moveTo>
                    <a:pt x="0" y="0"/>
                  </a:moveTo>
                  <a:lnTo>
                    <a:pt x="505523" y="0"/>
                  </a:lnTo>
                </a:path>
              </a:pathLst>
            </a:custGeom>
            <a:grpFill/>
            <a:ln w="50800">
              <a:solidFill>
                <a:srgbClr val="AA8F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97949" y="3360299"/>
            <a:ext cx="147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</a:p>
        </p:txBody>
      </p:sp>
      <p:sp>
        <p:nvSpPr>
          <p:cNvPr id="55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718953" y="1395670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56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4511069" y="4952899"/>
            <a:ext cx="3857351" cy="1255427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57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8009397" y="1411410"/>
            <a:ext cx="3857351" cy="2906590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1794933" y="1193800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10855" y="1263516"/>
            <a:ext cx="167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 학생서비스</a:t>
            </a:r>
          </a:p>
        </p:txBody>
      </p:sp>
      <p:sp>
        <p:nvSpPr>
          <p:cNvPr id="59" name="대각선 방향의 모서리가 둥근 사각형 58"/>
          <p:cNvSpPr/>
          <p:nvPr/>
        </p:nvSpPr>
        <p:spPr>
          <a:xfrm>
            <a:off x="5631178" y="4709349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684417" y="4779065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선생님서비스</a:t>
            </a:r>
          </a:p>
        </p:txBody>
      </p:sp>
      <p:sp>
        <p:nvSpPr>
          <p:cNvPr id="61" name="대각선 방향의 모서리가 둥근 사각형 60"/>
          <p:cNvSpPr/>
          <p:nvPr/>
        </p:nvSpPr>
        <p:spPr>
          <a:xfrm>
            <a:off x="9063567" y="1100248"/>
            <a:ext cx="1617134" cy="49583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213145" y="116349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회원서비스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0733" y="2246249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레슨조회</a:t>
            </a:r>
            <a:r>
              <a:rPr lang="en-US" altLang="ko-KR" sz="1600" dirty="0"/>
              <a:t>/</a:t>
            </a:r>
            <a:r>
              <a:rPr lang="ko-KR" altLang="en-US" sz="1600" dirty="0"/>
              <a:t>구매</a:t>
            </a:r>
            <a:r>
              <a:rPr lang="en-US" altLang="ko-KR" sz="1600" dirty="0"/>
              <a:t>(</a:t>
            </a:r>
            <a:r>
              <a:rPr lang="ko-KR" altLang="en-US" sz="1600" dirty="0"/>
              <a:t>결제</a:t>
            </a:r>
            <a:r>
              <a:rPr lang="en-US" altLang="ko-KR" sz="1600" dirty="0"/>
              <a:t>), </a:t>
            </a:r>
          </a:p>
          <a:p>
            <a:pPr algn="ctr"/>
            <a:r>
              <a:rPr lang="ko-KR" altLang="en-US" sz="1600" dirty="0"/>
              <a:t>리뷰</a:t>
            </a:r>
            <a:r>
              <a:rPr lang="en-US" altLang="ko-KR" sz="1600" dirty="0"/>
              <a:t>&amp;</a:t>
            </a:r>
            <a:r>
              <a:rPr lang="ko-KR" altLang="en-US" sz="1600" dirty="0"/>
              <a:t>별점 조회</a:t>
            </a:r>
            <a:r>
              <a:rPr lang="en-US" altLang="ko-KR" sz="1600" dirty="0"/>
              <a:t>/</a:t>
            </a:r>
            <a:r>
              <a:rPr lang="ko-KR" altLang="en-US" sz="1600" dirty="0"/>
              <a:t>등록</a:t>
            </a:r>
            <a:r>
              <a:rPr lang="en-US" altLang="ko-KR" sz="1600" dirty="0"/>
              <a:t>/</a:t>
            </a:r>
            <a:r>
              <a:rPr lang="ko-KR" altLang="en-US" sz="1600" dirty="0"/>
              <a:t>삭제 </a:t>
            </a:r>
            <a:endParaRPr lang="en-US" altLang="ko-KR" sz="1600" dirty="0"/>
          </a:p>
          <a:p>
            <a:pPr algn="ctr"/>
            <a:r>
              <a:rPr lang="ko-KR" altLang="en-US" sz="1600" dirty="0"/>
              <a:t>관심목록 추가</a:t>
            </a:r>
            <a:r>
              <a:rPr lang="en-US" altLang="ko-KR" sz="1600" dirty="0"/>
              <a:t>/</a:t>
            </a:r>
            <a:r>
              <a:rPr lang="ko-KR" altLang="en-US" sz="1600" dirty="0"/>
              <a:t>취소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41569" y="1738309"/>
            <a:ext cx="3259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회원</a:t>
            </a:r>
            <a:r>
              <a:rPr lang="en-US" altLang="ko-KR" sz="1600" dirty="0"/>
              <a:t>(</a:t>
            </a:r>
            <a:r>
              <a:rPr lang="ko-KR" altLang="en-US" sz="1600" dirty="0"/>
              <a:t>가입</a:t>
            </a:r>
            <a:r>
              <a:rPr lang="en-US" altLang="ko-KR" sz="1600" dirty="0"/>
              <a:t>/</a:t>
            </a:r>
            <a:r>
              <a:rPr lang="ko-KR" altLang="en-US" sz="1600" dirty="0"/>
              <a:t>탈퇴</a:t>
            </a:r>
            <a:r>
              <a:rPr lang="en-US" altLang="ko-KR" sz="1600" dirty="0"/>
              <a:t>) </a:t>
            </a:r>
          </a:p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  <a:p>
            <a:pPr algn="ctr"/>
            <a:r>
              <a:rPr lang="en-US" altLang="ko-KR" sz="1600" dirty="0"/>
              <a:t>ID/PW</a:t>
            </a:r>
            <a:r>
              <a:rPr lang="ko-KR" altLang="en-US" sz="1600" dirty="0"/>
              <a:t>찾기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선생님 등록 </a:t>
            </a:r>
            <a:endParaRPr lang="en-US" altLang="ko-KR" sz="1600" dirty="0"/>
          </a:p>
          <a:p>
            <a:pPr algn="ctr"/>
            <a:r>
              <a:rPr lang="ko-KR" altLang="en-US" sz="1600" dirty="0"/>
              <a:t>회원정보수정</a:t>
            </a:r>
            <a:endParaRPr lang="en-US" altLang="ko-KR" sz="1600" dirty="0"/>
          </a:p>
          <a:p>
            <a:pPr algn="ctr"/>
            <a:r>
              <a:rPr lang="ko-KR" altLang="en-US" sz="1600" dirty="0"/>
              <a:t>마이페이지</a:t>
            </a:r>
            <a:r>
              <a:rPr lang="en-US" altLang="ko-KR" sz="1600" dirty="0"/>
              <a:t>(</a:t>
            </a:r>
            <a:r>
              <a:rPr lang="ko-KR" altLang="en-US" sz="1600" dirty="0"/>
              <a:t>관심목록</a:t>
            </a:r>
            <a:r>
              <a:rPr lang="en-US" altLang="ko-KR" sz="1600" dirty="0"/>
              <a:t>,</a:t>
            </a:r>
            <a:r>
              <a:rPr lang="ko-KR" altLang="en-US" sz="1600" dirty="0"/>
              <a:t>결제목록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/>
              <a:t>공지사항 조회</a:t>
            </a:r>
            <a:endParaRPr lang="en-US" altLang="ko-KR" sz="1600" dirty="0"/>
          </a:p>
          <a:p>
            <a:pPr algn="ctr"/>
            <a:r>
              <a:rPr lang="en-US" altLang="ko-KR" sz="1600" dirty="0"/>
              <a:t>FAQ</a:t>
            </a:r>
            <a:r>
              <a:rPr lang="ko-KR" altLang="en-US" sz="1600" dirty="0"/>
              <a:t>조회</a:t>
            </a:r>
          </a:p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265608" y="5492501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게시글 등록</a:t>
            </a:r>
            <a:r>
              <a:rPr lang="en-US" altLang="ko-KR" sz="1600" dirty="0"/>
              <a:t>/</a:t>
            </a:r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67670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세부 기능 </a:t>
              </a:r>
              <a:endParaRPr lang="ko-KR" altLang="en-US" dirty="0">
                <a:solidFill>
                  <a:srgbClr val="A2959E"/>
                </a:solidFill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4858692" y="2191453"/>
            <a:ext cx="2487082" cy="2346679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4596" y="3849188"/>
            <a:ext cx="147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513801" y="2868925"/>
            <a:ext cx="1164398" cy="737875"/>
            <a:chOff x="4764088" y="1099573"/>
            <a:chExt cx="644525" cy="517525"/>
          </a:xfrm>
          <a:solidFill>
            <a:srgbClr val="7030A0"/>
          </a:solidFill>
        </p:grpSpPr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843463" y="1202761"/>
              <a:ext cx="136525" cy="88900"/>
            </a:xfrm>
            <a:custGeom>
              <a:avLst/>
              <a:gdLst>
                <a:gd name="T0" fmla="*/ 78 w 86"/>
                <a:gd name="T1" fmla="*/ 2 h 56"/>
                <a:gd name="T2" fmla="*/ 78 w 86"/>
                <a:gd name="T3" fmla="*/ 2 h 56"/>
                <a:gd name="T4" fmla="*/ 76 w 86"/>
                <a:gd name="T5" fmla="*/ 0 h 56"/>
                <a:gd name="T6" fmla="*/ 74 w 86"/>
                <a:gd name="T7" fmla="*/ 0 h 56"/>
                <a:gd name="T8" fmla="*/ 2 w 86"/>
                <a:gd name="T9" fmla="*/ 36 h 56"/>
                <a:gd name="T10" fmla="*/ 2 w 86"/>
                <a:gd name="T11" fmla="*/ 36 h 56"/>
                <a:gd name="T12" fmla="*/ 0 w 86"/>
                <a:gd name="T13" fmla="*/ 38 h 56"/>
                <a:gd name="T14" fmla="*/ 0 w 86"/>
                <a:gd name="T15" fmla="*/ 40 h 56"/>
                <a:gd name="T16" fmla="*/ 8 w 86"/>
                <a:gd name="T17" fmla="*/ 54 h 56"/>
                <a:gd name="T18" fmla="*/ 8 w 86"/>
                <a:gd name="T19" fmla="*/ 54 h 56"/>
                <a:gd name="T20" fmla="*/ 8 w 86"/>
                <a:gd name="T21" fmla="*/ 56 h 56"/>
                <a:gd name="T22" fmla="*/ 12 w 86"/>
                <a:gd name="T23" fmla="*/ 56 h 56"/>
                <a:gd name="T24" fmla="*/ 84 w 86"/>
                <a:gd name="T25" fmla="*/ 20 h 56"/>
                <a:gd name="T26" fmla="*/ 84 w 86"/>
                <a:gd name="T27" fmla="*/ 20 h 56"/>
                <a:gd name="T28" fmla="*/ 86 w 86"/>
                <a:gd name="T29" fmla="*/ 18 h 56"/>
                <a:gd name="T30" fmla="*/ 84 w 86"/>
                <a:gd name="T31" fmla="*/ 16 h 56"/>
                <a:gd name="T32" fmla="*/ 78 w 86"/>
                <a:gd name="T33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56">
                  <a:moveTo>
                    <a:pt x="78" y="2"/>
                  </a:moveTo>
                  <a:lnTo>
                    <a:pt x="78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6" y="18"/>
                  </a:lnTo>
                  <a:lnTo>
                    <a:pt x="84" y="16"/>
                  </a:lnTo>
                  <a:lnTo>
                    <a:pt x="78" y="2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4764088" y="1099573"/>
              <a:ext cx="644525" cy="517525"/>
            </a:xfrm>
            <a:custGeom>
              <a:avLst/>
              <a:gdLst>
                <a:gd name="T0" fmla="*/ 406 w 406"/>
                <a:gd name="T1" fmla="*/ 163 h 326"/>
                <a:gd name="T2" fmla="*/ 406 w 406"/>
                <a:gd name="T3" fmla="*/ 119 h 326"/>
                <a:gd name="T4" fmla="*/ 392 w 406"/>
                <a:gd name="T5" fmla="*/ 95 h 326"/>
                <a:gd name="T6" fmla="*/ 370 w 406"/>
                <a:gd name="T7" fmla="*/ 81 h 326"/>
                <a:gd name="T8" fmla="*/ 300 w 406"/>
                <a:gd name="T9" fmla="*/ 93 h 326"/>
                <a:gd name="T10" fmla="*/ 192 w 406"/>
                <a:gd name="T11" fmla="*/ 87 h 326"/>
                <a:gd name="T12" fmla="*/ 184 w 406"/>
                <a:gd name="T13" fmla="*/ 63 h 326"/>
                <a:gd name="T14" fmla="*/ 260 w 406"/>
                <a:gd name="T15" fmla="*/ 63 h 326"/>
                <a:gd name="T16" fmla="*/ 270 w 406"/>
                <a:gd name="T17" fmla="*/ 65 h 326"/>
                <a:gd name="T18" fmla="*/ 276 w 406"/>
                <a:gd name="T19" fmla="*/ 87 h 326"/>
                <a:gd name="T20" fmla="*/ 292 w 406"/>
                <a:gd name="T21" fmla="*/ 67 h 326"/>
                <a:gd name="T22" fmla="*/ 290 w 406"/>
                <a:gd name="T23" fmla="*/ 55 h 326"/>
                <a:gd name="T24" fmla="*/ 278 w 406"/>
                <a:gd name="T25" fmla="*/ 45 h 326"/>
                <a:gd name="T26" fmla="*/ 162 w 406"/>
                <a:gd name="T27" fmla="*/ 16 h 326"/>
                <a:gd name="T28" fmla="*/ 152 w 406"/>
                <a:gd name="T29" fmla="*/ 10 h 326"/>
                <a:gd name="T30" fmla="*/ 142 w 406"/>
                <a:gd name="T31" fmla="*/ 14 h 326"/>
                <a:gd name="T32" fmla="*/ 136 w 406"/>
                <a:gd name="T33" fmla="*/ 6 h 326"/>
                <a:gd name="T34" fmla="*/ 128 w 406"/>
                <a:gd name="T35" fmla="*/ 0 h 326"/>
                <a:gd name="T36" fmla="*/ 6 w 406"/>
                <a:gd name="T37" fmla="*/ 83 h 326"/>
                <a:gd name="T38" fmla="*/ 0 w 406"/>
                <a:gd name="T39" fmla="*/ 91 h 326"/>
                <a:gd name="T40" fmla="*/ 44 w 406"/>
                <a:gd name="T41" fmla="*/ 181 h 326"/>
                <a:gd name="T42" fmla="*/ 42 w 406"/>
                <a:gd name="T43" fmla="*/ 280 h 326"/>
                <a:gd name="T44" fmla="*/ 50 w 406"/>
                <a:gd name="T45" fmla="*/ 306 h 326"/>
                <a:gd name="T46" fmla="*/ 72 w 406"/>
                <a:gd name="T47" fmla="*/ 322 h 326"/>
                <a:gd name="T48" fmla="*/ 360 w 406"/>
                <a:gd name="T49" fmla="*/ 326 h 326"/>
                <a:gd name="T50" fmla="*/ 378 w 406"/>
                <a:gd name="T51" fmla="*/ 322 h 326"/>
                <a:gd name="T52" fmla="*/ 398 w 406"/>
                <a:gd name="T53" fmla="*/ 306 h 326"/>
                <a:gd name="T54" fmla="*/ 406 w 406"/>
                <a:gd name="T55" fmla="*/ 280 h 326"/>
                <a:gd name="T56" fmla="*/ 218 w 406"/>
                <a:gd name="T57" fmla="*/ 163 h 326"/>
                <a:gd name="T58" fmla="*/ 126 w 406"/>
                <a:gd name="T59" fmla="*/ 10 h 326"/>
                <a:gd name="T60" fmla="*/ 130 w 406"/>
                <a:gd name="T61" fmla="*/ 10 h 326"/>
                <a:gd name="T62" fmla="*/ 66 w 406"/>
                <a:gd name="T63" fmla="*/ 51 h 326"/>
                <a:gd name="T64" fmla="*/ 382 w 406"/>
                <a:gd name="T65" fmla="*/ 274 h 326"/>
                <a:gd name="T66" fmla="*/ 376 w 406"/>
                <a:gd name="T67" fmla="*/ 292 h 326"/>
                <a:gd name="T68" fmla="*/ 358 w 406"/>
                <a:gd name="T69" fmla="*/ 304 h 326"/>
                <a:gd name="T70" fmla="*/ 108 w 406"/>
                <a:gd name="T71" fmla="*/ 308 h 326"/>
                <a:gd name="T72" fmla="*/ 92 w 406"/>
                <a:gd name="T73" fmla="*/ 304 h 326"/>
                <a:gd name="T74" fmla="*/ 74 w 406"/>
                <a:gd name="T75" fmla="*/ 292 h 326"/>
                <a:gd name="T76" fmla="*/ 66 w 406"/>
                <a:gd name="T77" fmla="*/ 274 h 326"/>
                <a:gd name="T78" fmla="*/ 382 w 406"/>
                <a:gd name="T79" fmla="*/ 274 h 326"/>
                <a:gd name="T80" fmla="*/ 10 w 406"/>
                <a:gd name="T81" fmla="*/ 93 h 326"/>
                <a:gd name="T82" fmla="*/ 10 w 406"/>
                <a:gd name="T83" fmla="*/ 89 h 326"/>
                <a:gd name="T84" fmla="*/ 150 w 406"/>
                <a:gd name="T85" fmla="*/ 18 h 326"/>
                <a:gd name="T86" fmla="*/ 154 w 406"/>
                <a:gd name="T87" fmla="*/ 20 h 326"/>
                <a:gd name="T88" fmla="*/ 184 w 406"/>
                <a:gd name="T89" fmla="*/ 79 h 326"/>
                <a:gd name="T90" fmla="*/ 182 w 406"/>
                <a:gd name="T91" fmla="*/ 89 h 326"/>
                <a:gd name="T92" fmla="*/ 52 w 406"/>
                <a:gd name="T93" fmla="*/ 18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6" h="326">
                  <a:moveTo>
                    <a:pt x="322" y="163"/>
                  </a:moveTo>
                  <a:lnTo>
                    <a:pt x="344" y="163"/>
                  </a:lnTo>
                  <a:lnTo>
                    <a:pt x="406" y="163"/>
                  </a:lnTo>
                  <a:lnTo>
                    <a:pt x="406" y="127"/>
                  </a:lnTo>
                  <a:lnTo>
                    <a:pt x="406" y="127"/>
                  </a:lnTo>
                  <a:lnTo>
                    <a:pt x="406" y="119"/>
                  </a:lnTo>
                  <a:lnTo>
                    <a:pt x="402" y="109"/>
                  </a:lnTo>
                  <a:lnTo>
                    <a:pt x="398" y="101"/>
                  </a:lnTo>
                  <a:lnTo>
                    <a:pt x="392" y="95"/>
                  </a:lnTo>
                  <a:lnTo>
                    <a:pt x="386" y="89"/>
                  </a:lnTo>
                  <a:lnTo>
                    <a:pt x="378" y="85"/>
                  </a:lnTo>
                  <a:lnTo>
                    <a:pt x="370" y="81"/>
                  </a:lnTo>
                  <a:lnTo>
                    <a:pt x="360" y="81"/>
                  </a:lnTo>
                  <a:lnTo>
                    <a:pt x="300" y="81"/>
                  </a:lnTo>
                  <a:lnTo>
                    <a:pt x="300" y="93"/>
                  </a:lnTo>
                  <a:lnTo>
                    <a:pt x="190" y="93"/>
                  </a:lnTo>
                  <a:lnTo>
                    <a:pt x="190" y="93"/>
                  </a:lnTo>
                  <a:lnTo>
                    <a:pt x="192" y="87"/>
                  </a:lnTo>
                  <a:lnTo>
                    <a:pt x="192" y="81"/>
                  </a:lnTo>
                  <a:lnTo>
                    <a:pt x="190" y="77"/>
                  </a:lnTo>
                  <a:lnTo>
                    <a:pt x="184" y="63"/>
                  </a:lnTo>
                  <a:lnTo>
                    <a:pt x="184" y="63"/>
                  </a:lnTo>
                  <a:lnTo>
                    <a:pt x="190" y="63"/>
                  </a:lnTo>
                  <a:lnTo>
                    <a:pt x="260" y="63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0" y="65"/>
                  </a:lnTo>
                  <a:lnTo>
                    <a:pt x="274" y="69"/>
                  </a:lnTo>
                  <a:lnTo>
                    <a:pt x="276" y="75"/>
                  </a:lnTo>
                  <a:lnTo>
                    <a:pt x="276" y="87"/>
                  </a:lnTo>
                  <a:lnTo>
                    <a:pt x="292" y="87"/>
                  </a:lnTo>
                  <a:lnTo>
                    <a:pt x="292" y="71"/>
                  </a:lnTo>
                  <a:lnTo>
                    <a:pt x="292" y="67"/>
                  </a:lnTo>
                  <a:lnTo>
                    <a:pt x="292" y="61"/>
                  </a:lnTo>
                  <a:lnTo>
                    <a:pt x="292" y="61"/>
                  </a:lnTo>
                  <a:lnTo>
                    <a:pt x="290" y="55"/>
                  </a:lnTo>
                  <a:lnTo>
                    <a:pt x="288" y="49"/>
                  </a:lnTo>
                  <a:lnTo>
                    <a:pt x="282" y="47"/>
                  </a:lnTo>
                  <a:lnTo>
                    <a:pt x="278" y="45"/>
                  </a:lnTo>
                  <a:lnTo>
                    <a:pt x="176" y="45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8" y="12"/>
                  </a:lnTo>
                  <a:lnTo>
                    <a:pt x="156" y="10"/>
                  </a:lnTo>
                  <a:lnTo>
                    <a:pt x="152" y="10"/>
                  </a:lnTo>
                  <a:lnTo>
                    <a:pt x="152" y="10"/>
                  </a:lnTo>
                  <a:lnTo>
                    <a:pt x="146" y="10"/>
                  </a:lnTo>
                  <a:lnTo>
                    <a:pt x="142" y="14"/>
                  </a:lnTo>
                  <a:lnTo>
                    <a:pt x="140" y="10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4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2" y="2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97"/>
                  </a:lnTo>
                  <a:lnTo>
                    <a:pt x="44" y="181"/>
                  </a:lnTo>
                  <a:lnTo>
                    <a:pt x="42" y="181"/>
                  </a:lnTo>
                  <a:lnTo>
                    <a:pt x="42" y="280"/>
                  </a:lnTo>
                  <a:lnTo>
                    <a:pt x="42" y="280"/>
                  </a:lnTo>
                  <a:lnTo>
                    <a:pt x="44" y="290"/>
                  </a:lnTo>
                  <a:lnTo>
                    <a:pt x="46" y="298"/>
                  </a:lnTo>
                  <a:lnTo>
                    <a:pt x="50" y="306"/>
                  </a:lnTo>
                  <a:lnTo>
                    <a:pt x="56" y="312"/>
                  </a:lnTo>
                  <a:lnTo>
                    <a:pt x="64" y="318"/>
                  </a:lnTo>
                  <a:lnTo>
                    <a:pt x="72" y="322"/>
                  </a:lnTo>
                  <a:lnTo>
                    <a:pt x="80" y="326"/>
                  </a:lnTo>
                  <a:lnTo>
                    <a:pt x="9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70" y="326"/>
                  </a:lnTo>
                  <a:lnTo>
                    <a:pt x="378" y="322"/>
                  </a:lnTo>
                  <a:lnTo>
                    <a:pt x="386" y="318"/>
                  </a:lnTo>
                  <a:lnTo>
                    <a:pt x="392" y="312"/>
                  </a:lnTo>
                  <a:lnTo>
                    <a:pt x="398" y="306"/>
                  </a:lnTo>
                  <a:lnTo>
                    <a:pt x="402" y="298"/>
                  </a:lnTo>
                  <a:lnTo>
                    <a:pt x="406" y="290"/>
                  </a:lnTo>
                  <a:lnTo>
                    <a:pt x="406" y="280"/>
                  </a:lnTo>
                  <a:lnTo>
                    <a:pt x="406" y="181"/>
                  </a:lnTo>
                  <a:lnTo>
                    <a:pt x="228" y="181"/>
                  </a:lnTo>
                  <a:lnTo>
                    <a:pt x="218" y="163"/>
                  </a:lnTo>
                  <a:lnTo>
                    <a:pt x="322" y="163"/>
                  </a:lnTo>
                  <a:close/>
                  <a:moveTo>
                    <a:pt x="126" y="10"/>
                  </a:moveTo>
                  <a:lnTo>
                    <a:pt x="126" y="10"/>
                  </a:lnTo>
                  <a:lnTo>
                    <a:pt x="128" y="10"/>
                  </a:lnTo>
                  <a:lnTo>
                    <a:pt x="128" y="10"/>
                  </a:lnTo>
                  <a:lnTo>
                    <a:pt x="130" y="10"/>
                  </a:lnTo>
                  <a:lnTo>
                    <a:pt x="132" y="14"/>
                  </a:lnTo>
                  <a:lnTo>
                    <a:pt x="134" y="16"/>
                  </a:lnTo>
                  <a:lnTo>
                    <a:pt x="66" y="51"/>
                  </a:lnTo>
                  <a:lnTo>
                    <a:pt x="126" y="10"/>
                  </a:lnTo>
                  <a:close/>
                  <a:moveTo>
                    <a:pt x="382" y="274"/>
                  </a:moveTo>
                  <a:lnTo>
                    <a:pt x="382" y="274"/>
                  </a:lnTo>
                  <a:lnTo>
                    <a:pt x="382" y="280"/>
                  </a:lnTo>
                  <a:lnTo>
                    <a:pt x="380" y="286"/>
                  </a:lnTo>
                  <a:lnTo>
                    <a:pt x="376" y="292"/>
                  </a:lnTo>
                  <a:lnTo>
                    <a:pt x="370" y="298"/>
                  </a:lnTo>
                  <a:lnTo>
                    <a:pt x="364" y="302"/>
                  </a:lnTo>
                  <a:lnTo>
                    <a:pt x="358" y="304"/>
                  </a:lnTo>
                  <a:lnTo>
                    <a:pt x="350" y="306"/>
                  </a:lnTo>
                  <a:lnTo>
                    <a:pt x="342" y="308"/>
                  </a:lnTo>
                  <a:lnTo>
                    <a:pt x="108" y="308"/>
                  </a:lnTo>
                  <a:lnTo>
                    <a:pt x="108" y="308"/>
                  </a:lnTo>
                  <a:lnTo>
                    <a:pt x="98" y="306"/>
                  </a:lnTo>
                  <a:lnTo>
                    <a:pt x="92" y="304"/>
                  </a:lnTo>
                  <a:lnTo>
                    <a:pt x="84" y="302"/>
                  </a:lnTo>
                  <a:lnTo>
                    <a:pt x="78" y="298"/>
                  </a:lnTo>
                  <a:lnTo>
                    <a:pt x="74" y="292"/>
                  </a:lnTo>
                  <a:lnTo>
                    <a:pt x="70" y="286"/>
                  </a:lnTo>
                  <a:lnTo>
                    <a:pt x="68" y="280"/>
                  </a:lnTo>
                  <a:lnTo>
                    <a:pt x="66" y="274"/>
                  </a:lnTo>
                  <a:lnTo>
                    <a:pt x="66" y="199"/>
                  </a:lnTo>
                  <a:lnTo>
                    <a:pt x="382" y="199"/>
                  </a:lnTo>
                  <a:lnTo>
                    <a:pt x="382" y="274"/>
                  </a:lnTo>
                  <a:close/>
                  <a:moveTo>
                    <a:pt x="52" y="181"/>
                  </a:moveTo>
                  <a:lnTo>
                    <a:pt x="10" y="93"/>
                  </a:lnTo>
                  <a:lnTo>
                    <a:pt x="10" y="93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44" y="22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4" y="20"/>
                  </a:lnTo>
                  <a:lnTo>
                    <a:pt x="154" y="20"/>
                  </a:lnTo>
                  <a:lnTo>
                    <a:pt x="184" y="79"/>
                  </a:lnTo>
                  <a:lnTo>
                    <a:pt x="184" y="79"/>
                  </a:lnTo>
                  <a:lnTo>
                    <a:pt x="184" y="83"/>
                  </a:lnTo>
                  <a:lnTo>
                    <a:pt x="184" y="87"/>
                  </a:lnTo>
                  <a:lnTo>
                    <a:pt x="182" y="89"/>
                  </a:lnTo>
                  <a:lnTo>
                    <a:pt x="176" y="97"/>
                  </a:lnTo>
                  <a:lnTo>
                    <a:pt x="218" y="181"/>
                  </a:lnTo>
                  <a:lnTo>
                    <a:pt x="52" y="181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718953" y="2312836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08AD0AA8-8852-4B3E-9AC8-D768190E0972}"/>
              </a:ext>
            </a:extLst>
          </p:cNvPr>
          <p:cNvSpPr/>
          <p:nvPr/>
        </p:nvSpPr>
        <p:spPr>
          <a:xfrm>
            <a:off x="7687018" y="2281145"/>
            <a:ext cx="3857351" cy="2350861"/>
          </a:xfrm>
          <a:prstGeom prst="roundRect">
            <a:avLst>
              <a:gd name="adj" fmla="val 11956"/>
            </a:avLst>
          </a:prstGeom>
          <a:solidFill>
            <a:schemeClr val="bg1"/>
          </a:solidFill>
          <a:ln>
            <a:solidFill>
              <a:srgbClr val="6F008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5E2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1711111" y="2121737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64350" y="2191453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회원 관리</a:t>
            </a: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8780506" y="2064353"/>
            <a:ext cx="1617134" cy="508764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833745" y="2134069"/>
            <a:ext cx="15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에스코어 드림 5 Medium"/>
              </a:rPr>
              <a:t>고객센터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494" y="3214301"/>
            <a:ext cx="323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회원조회</a:t>
            </a:r>
            <a:r>
              <a:rPr lang="en-US" altLang="ko-KR" sz="1600" dirty="0"/>
              <a:t> </a:t>
            </a:r>
            <a:r>
              <a:rPr lang="ko-KR" altLang="en-US" sz="1600" dirty="0"/>
              <a:t>및 수정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선생님 권한부여 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091693" y="315486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공지사항 등록</a:t>
            </a:r>
            <a:r>
              <a:rPr lang="en-US" altLang="ko-KR" sz="1600" dirty="0"/>
              <a:t>/</a:t>
            </a:r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 </a:t>
            </a:r>
            <a:endParaRPr lang="en-US" altLang="ko-KR" sz="1600" dirty="0"/>
          </a:p>
          <a:p>
            <a:pPr algn="ctr"/>
            <a:r>
              <a:rPr lang="en-US" altLang="ko-KR" sz="1600" dirty="0"/>
              <a:t>FAQ </a:t>
            </a:r>
            <a:r>
              <a:rPr lang="ko-KR" altLang="en-US" sz="1600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253315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8B12AD-C3CD-404F-A2C3-BD624D13489C}"/>
              </a:ext>
            </a:extLst>
          </p:cNvPr>
          <p:cNvGrpSpPr/>
          <p:nvPr/>
        </p:nvGrpSpPr>
        <p:grpSpPr>
          <a:xfrm>
            <a:off x="-1" y="0"/>
            <a:ext cx="11901815" cy="6858000"/>
            <a:chOff x="-1" y="0"/>
            <a:chExt cx="11901815" cy="68580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466AB11-DD6A-490A-8822-863A66C3B806}"/>
                </a:ext>
              </a:extLst>
            </p:cNvPr>
            <p:cNvSpPr/>
            <p:nvPr/>
          </p:nvSpPr>
          <p:spPr>
            <a:xfrm>
              <a:off x="-1" y="0"/>
              <a:ext cx="7219951" cy="6858000"/>
            </a:xfrm>
            <a:custGeom>
              <a:avLst/>
              <a:gdLst>
                <a:gd name="connsiteX0" fmla="*/ 0 w 7219951"/>
                <a:gd name="connsiteY0" fmla="*/ 0 h 6895869"/>
                <a:gd name="connsiteX1" fmla="*/ 1106420 w 7219951"/>
                <a:gd name="connsiteY1" fmla="*/ 0 h 6895869"/>
                <a:gd name="connsiteX2" fmla="*/ 7219951 w 7219951"/>
                <a:gd name="connsiteY2" fmla="*/ 6895869 h 6895869"/>
                <a:gd name="connsiteX3" fmla="*/ 0 w 7219951"/>
                <a:gd name="connsiteY3" fmla="*/ 6895869 h 689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9951" h="6895869">
                  <a:moveTo>
                    <a:pt x="0" y="0"/>
                  </a:moveTo>
                  <a:lnTo>
                    <a:pt x="1106420" y="0"/>
                  </a:lnTo>
                  <a:lnTo>
                    <a:pt x="7219951" y="6895869"/>
                  </a:lnTo>
                  <a:lnTo>
                    <a:pt x="0" y="6895869"/>
                  </a:lnTo>
                  <a:close/>
                </a:path>
              </a:pathLst>
            </a:custGeom>
            <a:solidFill>
              <a:srgbClr val="AA8FD3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A11C5-38C8-4278-825D-30888B0FFECD}"/>
                </a:ext>
              </a:extLst>
            </p:cNvPr>
            <p:cNvSpPr/>
            <p:nvPr/>
          </p:nvSpPr>
          <p:spPr>
            <a:xfrm>
              <a:off x="290186" y="276225"/>
              <a:ext cx="11611628" cy="6305550"/>
            </a:xfrm>
            <a:prstGeom prst="rect">
              <a:avLst/>
            </a:prstGeom>
            <a:gradFill flip="none" rotWithShape="1">
              <a:gsLst>
                <a:gs pos="69000">
                  <a:srgbClr val="F2F6FF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38100">
              <a:noFill/>
            </a:ln>
            <a:effectLst>
              <a:outerShdw blurRad="152400" dist="889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2FF31A-27A6-48AB-B801-698DC0515381}"/>
                </a:ext>
              </a:extLst>
            </p:cNvPr>
            <p:cNvSpPr/>
            <p:nvPr/>
          </p:nvSpPr>
          <p:spPr>
            <a:xfrm>
              <a:off x="512592" y="549859"/>
              <a:ext cx="11031777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schemeClr val="tx1"/>
                  </a:solidFill>
                </a:rPr>
                <a:t>3. </a:t>
              </a:r>
              <a:r>
                <a:rPr lang="en-US" altLang="ko-KR" sz="2400" b="1" i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/>
                </a:rPr>
                <a:t>USECASE DIAGRAM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109716-7A65-4E4B-A92B-D3C56689BB04}"/>
              </a:ext>
            </a:extLst>
          </p:cNvPr>
          <p:cNvSpPr txBox="1"/>
          <p:nvPr/>
        </p:nvSpPr>
        <p:spPr>
          <a:xfrm>
            <a:off x="343590" y="5124543"/>
            <a:ext cx="233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6F0083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93E72-067E-451F-AC0A-985C6970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1" y="984248"/>
            <a:ext cx="10982453" cy="50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2891"/>
      </p:ext>
    </p:extLst>
  </p:cSld>
  <p:clrMapOvr>
    <a:masterClrMapping/>
  </p:clrMapOvr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2514</Words>
  <Application>Microsoft Office PowerPoint</Application>
  <PresentationFormat>와이드스크린</PresentationFormat>
  <Paragraphs>736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12롯데마트행복Medium</vt:lpstr>
      <vt:lpstr>Great Vibes</vt:lpstr>
      <vt:lpstr>KoPub돋움체 Bold</vt:lpstr>
      <vt:lpstr>KoPub바탕체 Bold</vt:lpstr>
      <vt:lpstr>맑은 고딕</vt:lpstr>
      <vt:lpstr>에스코어 드림 3 Light</vt:lpstr>
      <vt:lpstr>에스코어 드림 5 Medium</vt:lpstr>
      <vt:lpstr>Arial</vt:lpstr>
      <vt:lpstr>Calibri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이헌수</cp:lastModifiedBy>
  <cp:revision>114</cp:revision>
  <dcterms:created xsi:type="dcterms:W3CDTF">2021-10-28T03:45:09Z</dcterms:created>
  <dcterms:modified xsi:type="dcterms:W3CDTF">2022-01-26T02:26:07Z</dcterms:modified>
</cp:coreProperties>
</file>